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30175200" cy="42611675"/>
  <p:notesSz cx="6797675" cy="9874250"/>
  <p:defaultTextStyle>
    <a:defPPr>
      <a:defRPr lang="en-US"/>
    </a:defPPr>
    <a:lvl1pPr algn="l" rtl="0" fontAlgn="base">
      <a:spcBef>
        <a:spcPct val="0"/>
      </a:spcBef>
      <a:spcAft>
        <a:spcPct val="0"/>
      </a:spcAft>
      <a:defRPr sz="2800" kern="1200">
        <a:solidFill>
          <a:schemeClr val="tx1"/>
        </a:solidFill>
        <a:latin typeface="Arial" charset="0"/>
        <a:ea typeface="+mn-ea"/>
        <a:cs typeface="+mn-cs"/>
      </a:defRPr>
    </a:lvl1pPr>
    <a:lvl2pPr marL="457200" algn="l" rtl="0" fontAlgn="base">
      <a:spcBef>
        <a:spcPct val="0"/>
      </a:spcBef>
      <a:spcAft>
        <a:spcPct val="0"/>
      </a:spcAft>
      <a:defRPr sz="2800" kern="1200">
        <a:solidFill>
          <a:schemeClr val="tx1"/>
        </a:solidFill>
        <a:latin typeface="Arial" charset="0"/>
        <a:ea typeface="+mn-ea"/>
        <a:cs typeface="+mn-cs"/>
      </a:defRPr>
    </a:lvl2pPr>
    <a:lvl3pPr marL="914400" algn="l" rtl="0" fontAlgn="base">
      <a:spcBef>
        <a:spcPct val="0"/>
      </a:spcBef>
      <a:spcAft>
        <a:spcPct val="0"/>
      </a:spcAft>
      <a:defRPr sz="2800" kern="1200">
        <a:solidFill>
          <a:schemeClr val="tx1"/>
        </a:solidFill>
        <a:latin typeface="Arial" charset="0"/>
        <a:ea typeface="+mn-ea"/>
        <a:cs typeface="+mn-cs"/>
      </a:defRPr>
    </a:lvl3pPr>
    <a:lvl4pPr marL="1371600" algn="l" rtl="0" fontAlgn="base">
      <a:spcBef>
        <a:spcPct val="0"/>
      </a:spcBef>
      <a:spcAft>
        <a:spcPct val="0"/>
      </a:spcAft>
      <a:defRPr sz="2800" kern="1200">
        <a:solidFill>
          <a:schemeClr val="tx1"/>
        </a:solidFill>
        <a:latin typeface="Arial" charset="0"/>
        <a:ea typeface="+mn-ea"/>
        <a:cs typeface="+mn-cs"/>
      </a:defRPr>
    </a:lvl4pPr>
    <a:lvl5pPr marL="1828800" algn="l" rtl="0" fontAlgn="base">
      <a:spcBef>
        <a:spcPct val="0"/>
      </a:spcBef>
      <a:spcAft>
        <a:spcPct val="0"/>
      </a:spcAft>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F1BB"/>
    <a:srgbClr val="F8ECBA"/>
    <a:srgbClr val="F7F9B9"/>
    <a:srgbClr val="FBFDA5"/>
    <a:srgbClr val="E02B00"/>
    <a:srgbClr val="F9FC8E"/>
    <a:srgbClr val="F2FF8B"/>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p:restoredLeft sz="15591" autoAdjust="0"/>
    <p:restoredTop sz="98649" autoAdjust="0"/>
  </p:normalViewPr>
  <p:slideViewPr>
    <p:cSldViewPr>
      <p:cViewPr>
        <p:scale>
          <a:sx n="33" d="100"/>
          <a:sy n="33" d="100"/>
        </p:scale>
        <p:origin x="30" y="2934"/>
      </p:cViewPr>
      <p:guideLst>
        <p:guide orient="horz" pos="13421"/>
        <p:guide pos="950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2946189" cy="49450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sz="quarter" idx="1"/>
          </p:nvPr>
        </p:nvSpPr>
        <p:spPr bwMode="auto">
          <a:xfrm>
            <a:off x="3849899" y="0"/>
            <a:ext cx="2946189" cy="49450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ChangeArrowheads="1"/>
          </p:cNvSpPr>
          <p:nvPr>
            <p:ph type="ftr" sz="quarter" idx="2"/>
          </p:nvPr>
        </p:nvSpPr>
        <p:spPr bwMode="auto">
          <a:xfrm>
            <a:off x="1" y="9378168"/>
            <a:ext cx="2946189" cy="49450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7" name="Rectangle 5"/>
          <p:cNvSpPr>
            <a:spLocks noGrp="1" noChangeArrowheads="1"/>
          </p:cNvSpPr>
          <p:nvPr>
            <p:ph type="sldNum" sz="quarter" idx="3"/>
          </p:nvPr>
        </p:nvSpPr>
        <p:spPr bwMode="auto">
          <a:xfrm>
            <a:off x="3849899" y="9378168"/>
            <a:ext cx="2946189" cy="49450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B73E5C1-A5FB-4292-B1E7-E7582805202D}"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63775" y="13236575"/>
            <a:ext cx="25647650" cy="9134475"/>
          </a:xfrm>
        </p:spPr>
        <p:txBody>
          <a:bodyPr/>
          <a:lstStyle/>
          <a:p>
            <a:r>
              <a:rPr lang="en-US" smtClean="0"/>
              <a:t>Click to edit Master title style</a:t>
            </a:r>
            <a:endParaRPr lang="en-US"/>
          </a:p>
        </p:txBody>
      </p:sp>
      <p:sp>
        <p:nvSpPr>
          <p:cNvPr id="3" name="Subtitle 2"/>
          <p:cNvSpPr>
            <a:spLocks noGrp="1"/>
          </p:cNvSpPr>
          <p:nvPr>
            <p:ph type="subTitle" idx="1"/>
          </p:nvPr>
        </p:nvSpPr>
        <p:spPr>
          <a:xfrm>
            <a:off x="4525963" y="24145875"/>
            <a:ext cx="21123275" cy="108902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08163EB-3387-4903-B47B-C1465B2D3D8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A49A254-AD40-42D2-8727-9952FD3A09A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877338" y="1706563"/>
            <a:ext cx="6789737" cy="363585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08125" y="1706563"/>
            <a:ext cx="20216813" cy="363585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A7A810E-B48E-4D7C-A4DE-777E4447A35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B858DA9-F483-4750-8943-0C1A3BF5CD4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84425" y="27381200"/>
            <a:ext cx="25647650" cy="84645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384425" y="18060988"/>
            <a:ext cx="25647650" cy="93202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CD2F0AE-9F10-4CE3-A033-1A1DDCDC630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08125" y="9942513"/>
            <a:ext cx="13503275" cy="28122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5163800" y="9942513"/>
            <a:ext cx="13503275" cy="28122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4817904-DD08-47BF-B2DE-804568E448F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08125" y="9537700"/>
            <a:ext cx="13333413" cy="39751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08125" y="13512800"/>
            <a:ext cx="13333413" cy="2455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5328900" y="9537700"/>
            <a:ext cx="13338175" cy="39751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5328900" y="13512800"/>
            <a:ext cx="13338175" cy="2455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2F013B2-1F01-4E84-A838-771B991D1DC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76F44A7-BDA5-4285-A3BF-2AAF153AFA7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73294D0-D3C1-4EAB-A80C-C3401B17A02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08125" y="1697038"/>
            <a:ext cx="9928225" cy="72199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1798300" y="1697038"/>
            <a:ext cx="16868775" cy="363680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508125" y="8916988"/>
            <a:ext cx="9928225" cy="291480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534764D-520D-4FFA-B125-4709F172BD1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15025" y="29827538"/>
            <a:ext cx="18105438" cy="352266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5915025" y="3806825"/>
            <a:ext cx="18105438" cy="255682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5915025" y="33350200"/>
            <a:ext cx="18105438" cy="50006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E59C831-35C5-4687-B011-6564AF09683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08125" y="1706563"/>
            <a:ext cx="27158950" cy="7102475"/>
          </a:xfrm>
          <a:prstGeom prst="rect">
            <a:avLst/>
          </a:prstGeom>
          <a:noFill/>
          <a:ln w="9525">
            <a:noFill/>
            <a:miter lim="800000"/>
            <a:headEnd/>
            <a:tailEnd/>
          </a:ln>
          <a:effectLst/>
        </p:spPr>
        <p:txBody>
          <a:bodyPr vert="horz" wrap="square" lIns="415924" tIns="207962" rIns="415924" bIns="207962"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508125" y="9942513"/>
            <a:ext cx="27158950" cy="28122562"/>
          </a:xfrm>
          <a:prstGeom prst="rect">
            <a:avLst/>
          </a:prstGeom>
          <a:noFill/>
          <a:ln w="9525">
            <a:noFill/>
            <a:miter lim="800000"/>
            <a:headEnd/>
            <a:tailEnd/>
          </a:ln>
          <a:effectLst/>
        </p:spPr>
        <p:txBody>
          <a:bodyPr vert="horz" wrap="square" lIns="415924" tIns="207962" rIns="415924" bIns="20796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508125" y="38804850"/>
            <a:ext cx="7042150" cy="2959100"/>
          </a:xfrm>
          <a:prstGeom prst="rect">
            <a:avLst/>
          </a:prstGeom>
          <a:noFill/>
          <a:ln w="9525">
            <a:noFill/>
            <a:miter lim="800000"/>
            <a:headEnd/>
            <a:tailEnd/>
          </a:ln>
          <a:effectLst/>
        </p:spPr>
        <p:txBody>
          <a:bodyPr vert="horz" wrap="square" lIns="415924" tIns="207962" rIns="415924" bIns="207962" numCol="1" anchor="t" anchorCtr="0" compatLnSpc="1">
            <a:prstTxWarp prst="textNoShape">
              <a:avLst/>
            </a:prstTxWarp>
          </a:bodyPr>
          <a:lstStyle>
            <a:lvl1pPr defTabSz="4159250">
              <a:defRPr sz="6400"/>
            </a:lvl1pPr>
          </a:lstStyle>
          <a:p>
            <a:endParaRPr lang="en-US"/>
          </a:p>
        </p:txBody>
      </p:sp>
      <p:sp>
        <p:nvSpPr>
          <p:cNvPr id="1029" name="Rectangle 5"/>
          <p:cNvSpPr>
            <a:spLocks noGrp="1" noChangeArrowheads="1"/>
          </p:cNvSpPr>
          <p:nvPr>
            <p:ph type="ftr" sz="quarter" idx="3"/>
          </p:nvPr>
        </p:nvSpPr>
        <p:spPr bwMode="auto">
          <a:xfrm>
            <a:off x="10309225" y="38804850"/>
            <a:ext cx="9556750" cy="2959100"/>
          </a:xfrm>
          <a:prstGeom prst="rect">
            <a:avLst/>
          </a:prstGeom>
          <a:noFill/>
          <a:ln w="9525">
            <a:noFill/>
            <a:miter lim="800000"/>
            <a:headEnd/>
            <a:tailEnd/>
          </a:ln>
          <a:effectLst/>
        </p:spPr>
        <p:txBody>
          <a:bodyPr vert="horz" wrap="square" lIns="415924" tIns="207962" rIns="415924" bIns="207962" numCol="1" anchor="t" anchorCtr="0" compatLnSpc="1">
            <a:prstTxWarp prst="textNoShape">
              <a:avLst/>
            </a:prstTxWarp>
          </a:bodyPr>
          <a:lstStyle>
            <a:lvl1pPr algn="ctr" defTabSz="4159250">
              <a:defRPr sz="6400"/>
            </a:lvl1pPr>
          </a:lstStyle>
          <a:p>
            <a:endParaRPr lang="en-US"/>
          </a:p>
        </p:txBody>
      </p:sp>
      <p:sp>
        <p:nvSpPr>
          <p:cNvPr id="1030" name="Rectangle 6"/>
          <p:cNvSpPr>
            <a:spLocks noGrp="1" noChangeArrowheads="1"/>
          </p:cNvSpPr>
          <p:nvPr>
            <p:ph type="sldNum" sz="quarter" idx="4"/>
          </p:nvPr>
        </p:nvSpPr>
        <p:spPr bwMode="auto">
          <a:xfrm>
            <a:off x="21624925" y="38804850"/>
            <a:ext cx="7042150" cy="2959100"/>
          </a:xfrm>
          <a:prstGeom prst="rect">
            <a:avLst/>
          </a:prstGeom>
          <a:noFill/>
          <a:ln w="9525">
            <a:noFill/>
            <a:miter lim="800000"/>
            <a:headEnd/>
            <a:tailEnd/>
          </a:ln>
          <a:effectLst/>
        </p:spPr>
        <p:txBody>
          <a:bodyPr vert="horz" wrap="square" lIns="415924" tIns="207962" rIns="415924" bIns="207962" numCol="1" anchor="t" anchorCtr="0" compatLnSpc="1">
            <a:prstTxWarp prst="textNoShape">
              <a:avLst/>
            </a:prstTxWarp>
          </a:bodyPr>
          <a:lstStyle>
            <a:lvl1pPr algn="r" defTabSz="4159250">
              <a:defRPr sz="6400"/>
            </a:lvl1pPr>
          </a:lstStyle>
          <a:p>
            <a:fld id="{F3266176-8A29-464D-B8DE-EEDCC66521A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59250" rtl="0" fontAlgn="base">
        <a:spcBef>
          <a:spcPct val="0"/>
        </a:spcBef>
        <a:spcAft>
          <a:spcPct val="0"/>
        </a:spcAft>
        <a:defRPr sz="20000">
          <a:solidFill>
            <a:schemeClr val="tx2"/>
          </a:solidFill>
          <a:latin typeface="+mj-lt"/>
          <a:ea typeface="+mj-ea"/>
          <a:cs typeface="+mj-cs"/>
        </a:defRPr>
      </a:lvl1pPr>
      <a:lvl2pPr algn="ctr" defTabSz="4159250" rtl="0" fontAlgn="base">
        <a:spcBef>
          <a:spcPct val="0"/>
        </a:spcBef>
        <a:spcAft>
          <a:spcPct val="0"/>
        </a:spcAft>
        <a:defRPr sz="20000">
          <a:solidFill>
            <a:schemeClr val="tx2"/>
          </a:solidFill>
          <a:latin typeface="Arial" charset="0"/>
        </a:defRPr>
      </a:lvl2pPr>
      <a:lvl3pPr algn="ctr" defTabSz="4159250" rtl="0" fontAlgn="base">
        <a:spcBef>
          <a:spcPct val="0"/>
        </a:spcBef>
        <a:spcAft>
          <a:spcPct val="0"/>
        </a:spcAft>
        <a:defRPr sz="20000">
          <a:solidFill>
            <a:schemeClr val="tx2"/>
          </a:solidFill>
          <a:latin typeface="Arial" charset="0"/>
        </a:defRPr>
      </a:lvl3pPr>
      <a:lvl4pPr algn="ctr" defTabSz="4159250" rtl="0" fontAlgn="base">
        <a:spcBef>
          <a:spcPct val="0"/>
        </a:spcBef>
        <a:spcAft>
          <a:spcPct val="0"/>
        </a:spcAft>
        <a:defRPr sz="20000">
          <a:solidFill>
            <a:schemeClr val="tx2"/>
          </a:solidFill>
          <a:latin typeface="Arial" charset="0"/>
        </a:defRPr>
      </a:lvl4pPr>
      <a:lvl5pPr algn="ctr" defTabSz="4159250" rtl="0" fontAlgn="base">
        <a:spcBef>
          <a:spcPct val="0"/>
        </a:spcBef>
        <a:spcAft>
          <a:spcPct val="0"/>
        </a:spcAft>
        <a:defRPr sz="20000">
          <a:solidFill>
            <a:schemeClr val="tx2"/>
          </a:solidFill>
          <a:latin typeface="Arial" charset="0"/>
        </a:defRPr>
      </a:lvl5pPr>
      <a:lvl6pPr marL="457200" algn="ctr" defTabSz="4159250" rtl="0" fontAlgn="base">
        <a:spcBef>
          <a:spcPct val="0"/>
        </a:spcBef>
        <a:spcAft>
          <a:spcPct val="0"/>
        </a:spcAft>
        <a:defRPr sz="20000">
          <a:solidFill>
            <a:schemeClr val="tx2"/>
          </a:solidFill>
          <a:latin typeface="Arial" charset="0"/>
        </a:defRPr>
      </a:lvl6pPr>
      <a:lvl7pPr marL="914400" algn="ctr" defTabSz="4159250" rtl="0" fontAlgn="base">
        <a:spcBef>
          <a:spcPct val="0"/>
        </a:spcBef>
        <a:spcAft>
          <a:spcPct val="0"/>
        </a:spcAft>
        <a:defRPr sz="20000">
          <a:solidFill>
            <a:schemeClr val="tx2"/>
          </a:solidFill>
          <a:latin typeface="Arial" charset="0"/>
        </a:defRPr>
      </a:lvl7pPr>
      <a:lvl8pPr marL="1371600" algn="ctr" defTabSz="4159250" rtl="0" fontAlgn="base">
        <a:spcBef>
          <a:spcPct val="0"/>
        </a:spcBef>
        <a:spcAft>
          <a:spcPct val="0"/>
        </a:spcAft>
        <a:defRPr sz="20000">
          <a:solidFill>
            <a:schemeClr val="tx2"/>
          </a:solidFill>
          <a:latin typeface="Arial" charset="0"/>
        </a:defRPr>
      </a:lvl8pPr>
      <a:lvl9pPr marL="1828800" algn="ctr" defTabSz="4159250" rtl="0" fontAlgn="base">
        <a:spcBef>
          <a:spcPct val="0"/>
        </a:spcBef>
        <a:spcAft>
          <a:spcPct val="0"/>
        </a:spcAft>
        <a:defRPr sz="20000">
          <a:solidFill>
            <a:schemeClr val="tx2"/>
          </a:solidFill>
          <a:latin typeface="Arial" charset="0"/>
        </a:defRPr>
      </a:lvl9pPr>
    </p:titleStyle>
    <p:bodyStyle>
      <a:lvl1pPr marL="1558925" indent="-1558925" algn="l" defTabSz="4159250" rtl="0" fontAlgn="base">
        <a:spcBef>
          <a:spcPct val="20000"/>
        </a:spcBef>
        <a:spcAft>
          <a:spcPct val="0"/>
        </a:spcAft>
        <a:buChar char="•"/>
        <a:defRPr sz="14600">
          <a:solidFill>
            <a:schemeClr val="tx1"/>
          </a:solidFill>
          <a:latin typeface="+mn-lt"/>
          <a:ea typeface="+mn-ea"/>
          <a:cs typeface="+mn-cs"/>
        </a:defRPr>
      </a:lvl1pPr>
      <a:lvl2pPr marL="3379788" indent="-1300163" algn="l" defTabSz="4159250" rtl="0" fontAlgn="base">
        <a:spcBef>
          <a:spcPct val="20000"/>
        </a:spcBef>
        <a:spcAft>
          <a:spcPct val="0"/>
        </a:spcAft>
        <a:buChar char="–"/>
        <a:defRPr sz="12700">
          <a:solidFill>
            <a:schemeClr val="tx1"/>
          </a:solidFill>
          <a:latin typeface="+mn-lt"/>
        </a:defRPr>
      </a:lvl2pPr>
      <a:lvl3pPr marL="5199063" indent="-1039813" algn="l" defTabSz="4159250" rtl="0" fontAlgn="base">
        <a:spcBef>
          <a:spcPct val="20000"/>
        </a:spcBef>
        <a:spcAft>
          <a:spcPct val="0"/>
        </a:spcAft>
        <a:buChar char="•"/>
        <a:defRPr sz="10900">
          <a:solidFill>
            <a:schemeClr val="tx1"/>
          </a:solidFill>
          <a:latin typeface="+mn-lt"/>
        </a:defRPr>
      </a:lvl3pPr>
      <a:lvl4pPr marL="7278688" indent="-1039813" algn="l" defTabSz="4159250" rtl="0" fontAlgn="base">
        <a:spcBef>
          <a:spcPct val="20000"/>
        </a:spcBef>
        <a:spcAft>
          <a:spcPct val="0"/>
        </a:spcAft>
        <a:buChar char="–"/>
        <a:defRPr sz="9100">
          <a:solidFill>
            <a:schemeClr val="tx1"/>
          </a:solidFill>
          <a:latin typeface="+mn-lt"/>
        </a:defRPr>
      </a:lvl4pPr>
      <a:lvl5pPr marL="9358313" indent="-1039813" algn="l" defTabSz="4159250" rtl="0" fontAlgn="base">
        <a:spcBef>
          <a:spcPct val="20000"/>
        </a:spcBef>
        <a:spcAft>
          <a:spcPct val="0"/>
        </a:spcAft>
        <a:buChar char="»"/>
        <a:defRPr sz="9100">
          <a:solidFill>
            <a:schemeClr val="tx1"/>
          </a:solidFill>
          <a:latin typeface="+mn-lt"/>
        </a:defRPr>
      </a:lvl5pPr>
      <a:lvl6pPr marL="9815513" indent="-1039813" algn="l" defTabSz="4159250" rtl="0" fontAlgn="base">
        <a:spcBef>
          <a:spcPct val="20000"/>
        </a:spcBef>
        <a:spcAft>
          <a:spcPct val="0"/>
        </a:spcAft>
        <a:buChar char="»"/>
        <a:defRPr sz="9100">
          <a:solidFill>
            <a:schemeClr val="tx1"/>
          </a:solidFill>
          <a:latin typeface="+mn-lt"/>
        </a:defRPr>
      </a:lvl6pPr>
      <a:lvl7pPr marL="10272713" indent="-1039813" algn="l" defTabSz="4159250" rtl="0" fontAlgn="base">
        <a:spcBef>
          <a:spcPct val="20000"/>
        </a:spcBef>
        <a:spcAft>
          <a:spcPct val="0"/>
        </a:spcAft>
        <a:buChar char="»"/>
        <a:defRPr sz="9100">
          <a:solidFill>
            <a:schemeClr val="tx1"/>
          </a:solidFill>
          <a:latin typeface="+mn-lt"/>
        </a:defRPr>
      </a:lvl7pPr>
      <a:lvl8pPr marL="10729913" indent="-1039813" algn="l" defTabSz="4159250" rtl="0" fontAlgn="base">
        <a:spcBef>
          <a:spcPct val="20000"/>
        </a:spcBef>
        <a:spcAft>
          <a:spcPct val="0"/>
        </a:spcAft>
        <a:buChar char="»"/>
        <a:defRPr sz="9100">
          <a:solidFill>
            <a:schemeClr val="tx1"/>
          </a:solidFill>
          <a:latin typeface="+mn-lt"/>
        </a:defRPr>
      </a:lvl8pPr>
      <a:lvl9pPr marL="11187113" indent="-1039813" algn="l" defTabSz="4159250" rtl="0" fontAlgn="base">
        <a:spcBef>
          <a:spcPct val="20000"/>
        </a:spcBef>
        <a:spcAft>
          <a:spcPct val="0"/>
        </a:spcAft>
        <a:buChar char="»"/>
        <a:defRPr sz="9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6477000" y="1417637"/>
            <a:ext cx="17449800" cy="2554545"/>
          </a:xfrm>
          <a:prstGeom prst="rect">
            <a:avLst/>
          </a:prstGeom>
          <a:solidFill>
            <a:srgbClr val="FBFDA5">
              <a:alpha val="85001"/>
            </a:srgbClr>
          </a:solidFill>
          <a:ln w="9525">
            <a:noFill/>
            <a:miter lim="800000"/>
            <a:headEnd/>
            <a:tailEnd/>
          </a:ln>
          <a:effectLst/>
        </p:spPr>
        <p:txBody>
          <a:bodyPr wrap="square">
            <a:spAutoFit/>
          </a:bodyPr>
          <a:lstStyle/>
          <a:p>
            <a:pPr algn="ctr"/>
            <a:r>
              <a:rPr lang="en-US" sz="8800" b="1" dirty="0">
                <a:solidFill>
                  <a:srgbClr val="FF0000"/>
                </a:solidFill>
              </a:rPr>
              <a:t>Hydrates of </a:t>
            </a:r>
            <a:r>
              <a:rPr lang="en-US" sz="8800" b="1" dirty="0" smtClean="0">
                <a:solidFill>
                  <a:srgbClr val="FF0000"/>
                </a:solidFill>
              </a:rPr>
              <a:t>Cytosine</a:t>
            </a:r>
            <a:r>
              <a:rPr lang="hu-HU" sz="8800" b="1" dirty="0" smtClean="0">
                <a:solidFill>
                  <a:srgbClr val="FF0000"/>
                </a:solidFill>
              </a:rPr>
              <a:t>:</a:t>
            </a:r>
            <a:r>
              <a:rPr lang="en-US" sz="8800" b="1" dirty="0" smtClean="0">
                <a:solidFill>
                  <a:srgbClr val="FF0000"/>
                </a:solidFill>
              </a:rPr>
              <a:t> </a:t>
            </a:r>
          </a:p>
          <a:p>
            <a:pPr algn="ctr"/>
            <a:r>
              <a:rPr lang="en-US" sz="7200" b="1" dirty="0" smtClean="0">
                <a:solidFill>
                  <a:srgbClr val="FF0000"/>
                </a:solidFill>
              </a:rPr>
              <a:t>The Order of Binding Water Molecules</a:t>
            </a:r>
            <a:endParaRPr lang="en-US" sz="7200" dirty="0">
              <a:solidFill>
                <a:srgbClr val="FF0000"/>
              </a:solidFill>
            </a:endParaRPr>
          </a:p>
        </p:txBody>
      </p:sp>
      <p:sp>
        <p:nvSpPr>
          <p:cNvPr id="2053" name="Text Box 5"/>
          <p:cNvSpPr txBox="1">
            <a:spLocks noChangeArrowheads="1"/>
          </p:cNvSpPr>
          <p:nvPr/>
        </p:nvSpPr>
        <p:spPr bwMode="auto">
          <a:xfrm>
            <a:off x="5105400" y="4084637"/>
            <a:ext cx="20802600" cy="1508105"/>
          </a:xfrm>
          <a:prstGeom prst="rect">
            <a:avLst/>
          </a:prstGeom>
          <a:noFill/>
          <a:ln w="9525">
            <a:noFill/>
            <a:miter lim="800000"/>
            <a:headEnd/>
            <a:tailEnd/>
          </a:ln>
          <a:effectLst/>
        </p:spPr>
        <p:txBody>
          <a:bodyPr wrap="square">
            <a:spAutoFit/>
          </a:bodyPr>
          <a:lstStyle/>
          <a:p>
            <a:pPr algn="ctr" defTabSz="4159250"/>
            <a:r>
              <a:rPr lang="en-US" sz="4400" i="1" dirty="0"/>
              <a:t>G</a:t>
            </a:r>
            <a:r>
              <a:rPr lang="hu-HU" sz="4400" i="1" dirty="0"/>
              <a:t>éza </a:t>
            </a:r>
            <a:r>
              <a:rPr lang="en-US" sz="4400" i="1" dirty="0" err="1"/>
              <a:t>Fogarasi</a:t>
            </a:r>
            <a:r>
              <a:rPr lang="en-US" sz="4400" i="1" dirty="0"/>
              <a:t>, </a:t>
            </a:r>
            <a:r>
              <a:rPr lang="en-US" sz="4400" i="1" dirty="0" err="1"/>
              <a:t>Péter</a:t>
            </a:r>
            <a:r>
              <a:rPr lang="en-US" sz="4400" i="1" dirty="0"/>
              <a:t> G. </a:t>
            </a:r>
            <a:r>
              <a:rPr lang="en-US" sz="4400" i="1" dirty="0" err="1"/>
              <a:t>Szalay</a:t>
            </a:r>
            <a:r>
              <a:rPr lang="en-US" sz="4400" i="1" dirty="0"/>
              <a:t> </a:t>
            </a:r>
          </a:p>
          <a:p>
            <a:pPr algn="ctr" defTabSz="4159250"/>
            <a:r>
              <a:rPr lang="en-US" sz="4400" i="1" dirty="0"/>
              <a:t>Institute of Chemistry, E</a:t>
            </a:r>
            <a:r>
              <a:rPr lang="hu-HU" sz="4400" i="1" dirty="0"/>
              <a:t>ö</a:t>
            </a:r>
            <a:r>
              <a:rPr lang="en-US" sz="4400" i="1" dirty="0" err="1"/>
              <a:t>tv</a:t>
            </a:r>
            <a:r>
              <a:rPr lang="hu-HU" sz="4400" i="1" dirty="0"/>
              <a:t>ö</a:t>
            </a:r>
            <a:r>
              <a:rPr lang="en-US" sz="4400" i="1" dirty="0"/>
              <a:t>s </a:t>
            </a:r>
            <a:r>
              <a:rPr lang="en-US" sz="4400" i="1" dirty="0" err="1"/>
              <a:t>Lor</a:t>
            </a:r>
            <a:r>
              <a:rPr lang="hu-HU" sz="4400" i="1" dirty="0"/>
              <a:t>á</a:t>
            </a:r>
            <a:r>
              <a:rPr lang="en-US" sz="4400" i="1" dirty="0" err="1"/>
              <a:t>nd</a:t>
            </a:r>
            <a:r>
              <a:rPr lang="en-US" sz="4400" i="1" dirty="0"/>
              <a:t> University, Budapest, H-1518, Pf. 32. </a:t>
            </a:r>
            <a:r>
              <a:rPr lang="en-US" sz="4800" dirty="0"/>
              <a:t> </a:t>
            </a:r>
          </a:p>
        </p:txBody>
      </p:sp>
      <p:sp>
        <p:nvSpPr>
          <p:cNvPr id="2412" name="Text Box 364"/>
          <p:cNvSpPr txBox="1">
            <a:spLocks noChangeArrowheads="1"/>
          </p:cNvSpPr>
          <p:nvPr/>
        </p:nvSpPr>
        <p:spPr bwMode="auto">
          <a:xfrm>
            <a:off x="1447800" y="5989637"/>
            <a:ext cx="12877800" cy="3785652"/>
          </a:xfrm>
          <a:prstGeom prst="rect">
            <a:avLst/>
          </a:prstGeom>
          <a:noFill/>
          <a:ln w="9525">
            <a:noFill/>
            <a:miter lim="800000"/>
            <a:headEnd/>
            <a:tailEnd/>
          </a:ln>
          <a:effectLst/>
        </p:spPr>
        <p:txBody>
          <a:bodyPr wrap="square">
            <a:spAutoFit/>
          </a:bodyPr>
          <a:lstStyle/>
          <a:p>
            <a:pPr defTabSz="4159250"/>
            <a:r>
              <a:rPr lang="en-US" altLang="ja-JP" sz="3000" b="1" dirty="0" smtClean="0">
                <a:ea typeface="ＭＳ Ｐゴシック" charset="-128"/>
              </a:rPr>
              <a:t>Introduction</a:t>
            </a:r>
            <a:endParaRPr lang="en-GB" altLang="ja-JP" sz="3000" b="1" dirty="0" smtClean="0">
              <a:ea typeface="ＭＳ Ｐゴシック" charset="-128"/>
            </a:endParaRPr>
          </a:p>
          <a:p>
            <a:pPr algn="just" defTabSz="4159250"/>
            <a:r>
              <a:rPr lang="en-US" sz="3000" dirty="0" smtClean="0"/>
              <a:t>Due to the tremendous significance of </a:t>
            </a:r>
            <a:r>
              <a:rPr lang="hu-HU" sz="3000" dirty="0" smtClean="0"/>
              <a:t>DNA-bases</a:t>
            </a:r>
            <a:r>
              <a:rPr lang="en-US" sz="3000" dirty="0" smtClean="0"/>
              <a:t> in molecular </a:t>
            </a:r>
            <a:r>
              <a:rPr lang="en-US" sz="3000" dirty="0" err="1" smtClean="0"/>
              <a:t>biolog</a:t>
            </a:r>
            <a:r>
              <a:rPr lang="hu-HU" sz="3000" dirty="0" smtClean="0"/>
              <a:t>y, every aspect of the</a:t>
            </a:r>
            <a:r>
              <a:rPr lang="en-US" sz="3000" dirty="0" err="1" smtClean="0"/>
              <a:t>ir</a:t>
            </a:r>
            <a:r>
              <a:rPr lang="hu-HU" sz="3000" dirty="0" smtClean="0"/>
              <a:t> structure of </a:t>
            </a:r>
            <a:r>
              <a:rPr lang="en-US" sz="3000" dirty="0" smtClean="0"/>
              <a:t>is </a:t>
            </a:r>
            <a:r>
              <a:rPr lang="hu-HU" sz="3000" dirty="0" smtClean="0"/>
              <a:t>of </a:t>
            </a:r>
            <a:r>
              <a:rPr lang="en-US" sz="3000" dirty="0" smtClean="0"/>
              <a:t>fundamental </a:t>
            </a:r>
            <a:r>
              <a:rPr lang="hu-HU" sz="3000" dirty="0" smtClean="0"/>
              <a:t>interest. </a:t>
            </a:r>
            <a:r>
              <a:rPr lang="en-US" sz="3000" dirty="0" smtClean="0"/>
              <a:t>We have been stud</a:t>
            </a:r>
            <a:r>
              <a:rPr lang="hu-HU" sz="3000" dirty="0" smtClean="0"/>
              <a:t>ying </a:t>
            </a:r>
            <a:r>
              <a:rPr lang="en-US" sz="3000" dirty="0" smtClean="0"/>
              <a:t>the structure and </a:t>
            </a:r>
            <a:r>
              <a:rPr lang="en-US" sz="3000" i="1" dirty="0" err="1" smtClean="0"/>
              <a:t>tautomerism</a:t>
            </a:r>
            <a:r>
              <a:rPr lang="en-US" sz="3000" dirty="0" smtClean="0"/>
              <a:t> of cytosine (</a:t>
            </a:r>
            <a:r>
              <a:rPr lang="en-US" sz="3000" dirty="0" err="1" smtClean="0"/>
              <a:t>Cyt</a:t>
            </a:r>
            <a:r>
              <a:rPr lang="en-US" sz="3000" dirty="0" smtClean="0"/>
              <a:t>) for some time. Currently we are investigating the electronic excited states of </a:t>
            </a:r>
            <a:r>
              <a:rPr lang="en-US" sz="3000" dirty="0" err="1" smtClean="0"/>
              <a:t>Cyt</a:t>
            </a:r>
            <a:r>
              <a:rPr lang="hu-HU" sz="3000" dirty="0" smtClean="0"/>
              <a:t>,</a:t>
            </a:r>
            <a:r>
              <a:rPr lang="en-US" sz="3000" dirty="0" smtClean="0"/>
              <a:t> in its “canonical” amino-</a:t>
            </a:r>
            <a:r>
              <a:rPr lang="en-US" sz="3000" dirty="0" err="1" smtClean="0"/>
              <a:t>oxo</a:t>
            </a:r>
            <a:r>
              <a:rPr lang="en-US" sz="3000" dirty="0" smtClean="0"/>
              <a:t> form, and hydrates of it</a:t>
            </a:r>
            <a:r>
              <a:rPr lang="hu-HU" sz="3000" dirty="0" smtClean="0"/>
              <a:t> </a:t>
            </a:r>
            <a:r>
              <a:rPr lang="en-US" sz="3000" dirty="0" smtClean="0"/>
              <a:t>[1]. As part of this study one needs first the geometries of the complexes with various numbers of water molecules, Cyt.nH</a:t>
            </a:r>
            <a:r>
              <a:rPr lang="en-US" sz="3000" baseline="-25000" dirty="0" smtClean="0"/>
              <a:t>2</a:t>
            </a:r>
            <a:r>
              <a:rPr lang="en-US" sz="3000" dirty="0" smtClean="0"/>
              <a:t>O. </a:t>
            </a:r>
            <a:endParaRPr lang="en-GB" altLang="ja-JP" sz="3000" b="1" dirty="0">
              <a:ea typeface="ＭＳ Ｐゴシック" charset="-128"/>
            </a:endParaRPr>
          </a:p>
        </p:txBody>
      </p:sp>
      <p:sp>
        <p:nvSpPr>
          <p:cNvPr id="2418" name="Rectangle 370"/>
          <p:cNvSpPr>
            <a:spLocks noChangeArrowheads="1"/>
          </p:cNvSpPr>
          <p:nvPr/>
        </p:nvSpPr>
        <p:spPr bwMode="auto">
          <a:xfrm>
            <a:off x="1066800" y="38034118"/>
            <a:ext cx="10363200" cy="3693319"/>
          </a:xfrm>
          <a:prstGeom prst="rect">
            <a:avLst/>
          </a:prstGeom>
          <a:noFill/>
          <a:ln w="9525">
            <a:noFill/>
            <a:miter lim="800000"/>
            <a:headEnd/>
            <a:tailEnd/>
          </a:ln>
          <a:effectLst/>
        </p:spPr>
        <p:txBody>
          <a:bodyPr wrap="square" anchor="ctr">
            <a:spAutoFit/>
          </a:bodyPr>
          <a:lstStyle/>
          <a:p>
            <a:r>
              <a:rPr lang="en-US" altLang="ja-JP" sz="1800" dirty="0" smtClean="0">
                <a:ea typeface="ＭＳ Ｐゴシック" charset="-128"/>
              </a:rPr>
              <a:t>REFERENCES</a:t>
            </a:r>
          </a:p>
          <a:p>
            <a:pPr marL="457200" indent="-457200"/>
            <a:r>
              <a:rPr lang="hu-HU" sz="1800" dirty="0" smtClean="0"/>
              <a:t>1. </a:t>
            </a:r>
            <a:r>
              <a:rPr lang="en-US" sz="1800" dirty="0" err="1" smtClean="0"/>
              <a:t>Péter</a:t>
            </a:r>
            <a:r>
              <a:rPr lang="en-US" sz="1800" dirty="0" smtClean="0"/>
              <a:t> G. </a:t>
            </a:r>
            <a:r>
              <a:rPr lang="en-US" sz="1800" dirty="0" err="1" smtClean="0"/>
              <a:t>Szalay</a:t>
            </a:r>
            <a:r>
              <a:rPr lang="en-US" sz="1800" dirty="0" smtClean="0"/>
              <a:t>, Thomas Watson, </a:t>
            </a:r>
            <a:r>
              <a:rPr lang="en-US" sz="1800" dirty="0" err="1" smtClean="0"/>
              <a:t>Ajith</a:t>
            </a:r>
            <a:r>
              <a:rPr lang="en-US" sz="1800" dirty="0" smtClean="0"/>
              <a:t> </a:t>
            </a:r>
            <a:r>
              <a:rPr lang="en-US" sz="1800" dirty="0" err="1" smtClean="0"/>
              <a:t>Perera</a:t>
            </a:r>
            <a:r>
              <a:rPr lang="en-US" sz="1800" dirty="0" smtClean="0"/>
              <a:t>, Victor </a:t>
            </a:r>
            <a:r>
              <a:rPr lang="en-US" sz="1800" dirty="0" err="1" smtClean="0"/>
              <a:t>Lotrich</a:t>
            </a:r>
            <a:r>
              <a:rPr lang="en-US" sz="1800" dirty="0" smtClean="0"/>
              <a:t>, </a:t>
            </a:r>
            <a:r>
              <a:rPr lang="en-US" sz="1800" dirty="0" err="1" smtClean="0"/>
              <a:t>Géza</a:t>
            </a:r>
            <a:r>
              <a:rPr lang="en-US" sz="1800" dirty="0" smtClean="0"/>
              <a:t> </a:t>
            </a:r>
            <a:r>
              <a:rPr lang="en-US" sz="1800" dirty="0" err="1" smtClean="0"/>
              <a:t>Fogarasi</a:t>
            </a:r>
            <a:r>
              <a:rPr lang="en-US" sz="1800" dirty="0" smtClean="0"/>
              <a:t>, </a:t>
            </a:r>
          </a:p>
          <a:p>
            <a:r>
              <a:rPr lang="en-US" sz="1800" dirty="0" smtClean="0"/>
              <a:t>    Rodney J. Bartlett</a:t>
            </a:r>
            <a:r>
              <a:rPr lang="hu-HU" sz="1800" dirty="0" smtClean="0"/>
              <a:t>: </a:t>
            </a:r>
            <a:r>
              <a:rPr lang="en-US" sz="1800" dirty="0" smtClean="0"/>
              <a:t>Benchmark studies on the building blocks of DNA: II.</a:t>
            </a:r>
          </a:p>
          <a:p>
            <a:r>
              <a:rPr lang="hu-HU" sz="1800" dirty="0" smtClean="0"/>
              <a:t>    </a:t>
            </a:r>
            <a:r>
              <a:rPr lang="en-US" sz="1800" dirty="0" smtClean="0"/>
              <a:t>Effect of biological environment on the electronic</a:t>
            </a:r>
            <a:r>
              <a:rPr lang="hu-HU" sz="1800" dirty="0" smtClean="0"/>
              <a:t> </a:t>
            </a:r>
            <a:r>
              <a:rPr lang="en-US" sz="1800" dirty="0" smtClean="0"/>
              <a:t>excitation spectrum of </a:t>
            </a:r>
            <a:r>
              <a:rPr lang="en-US" sz="1800" dirty="0" err="1" smtClean="0"/>
              <a:t>nucleobases</a:t>
            </a:r>
            <a:r>
              <a:rPr lang="hu-HU" sz="1800" dirty="0" smtClean="0"/>
              <a:t>, </a:t>
            </a:r>
          </a:p>
          <a:p>
            <a:r>
              <a:rPr lang="hu-HU" sz="1800" i="1" dirty="0" smtClean="0"/>
              <a:t>   </a:t>
            </a:r>
            <a:r>
              <a:rPr lang="en-US" sz="1800" i="1" dirty="0" smtClean="0"/>
              <a:t>J. P</a:t>
            </a:r>
            <a:r>
              <a:rPr lang="hu-HU" sz="1800" i="1" dirty="0" smtClean="0"/>
              <a:t>ys. Chem. A,</a:t>
            </a:r>
            <a:r>
              <a:rPr lang="hu-HU" sz="1800" dirty="0" smtClean="0"/>
              <a:t> submitted</a:t>
            </a:r>
            <a:r>
              <a:rPr lang="hu-HU" sz="1800" i="1" dirty="0" smtClean="0"/>
              <a:t>.</a:t>
            </a:r>
            <a:endParaRPr lang="en-US" sz="1800" i="1" dirty="0" smtClean="0">
              <a:ea typeface="ＭＳ Ｐゴシック" charset="-128"/>
            </a:endParaRPr>
          </a:p>
          <a:p>
            <a:r>
              <a:rPr lang="en-US" sz="1800" dirty="0" smtClean="0"/>
              <a:t>2. Oleg V. </a:t>
            </a:r>
            <a:r>
              <a:rPr lang="en-US" sz="1800" dirty="0" err="1" smtClean="0"/>
              <a:t>Shishkin</a:t>
            </a:r>
            <a:r>
              <a:rPr lang="en-US" sz="1800" dirty="0" smtClean="0"/>
              <a:t>, Leonid </a:t>
            </a:r>
            <a:r>
              <a:rPr lang="en-US" sz="1800" dirty="0" err="1" smtClean="0"/>
              <a:t>Gorb</a:t>
            </a:r>
            <a:r>
              <a:rPr lang="en-US" sz="1800" dirty="0" smtClean="0"/>
              <a:t>, </a:t>
            </a:r>
            <a:r>
              <a:rPr lang="en-US" sz="1800" dirty="0" err="1" smtClean="0"/>
              <a:t>Jerzy</a:t>
            </a:r>
            <a:r>
              <a:rPr lang="en-US" sz="1800" dirty="0" smtClean="0"/>
              <a:t> </a:t>
            </a:r>
            <a:r>
              <a:rPr lang="en-US" sz="1800" dirty="0" err="1" smtClean="0"/>
              <a:t>Leszczynski</a:t>
            </a:r>
            <a:r>
              <a:rPr lang="en-US" sz="1800" dirty="0" smtClean="0"/>
              <a:t>: Does the Hydrated Cytosine Molecule </a:t>
            </a:r>
            <a:endParaRPr lang="hu-HU" sz="1800" dirty="0" smtClean="0"/>
          </a:p>
          <a:p>
            <a:r>
              <a:rPr lang="hu-HU" sz="1800" dirty="0" smtClean="0"/>
              <a:t>    </a:t>
            </a:r>
            <a:r>
              <a:rPr lang="en-US" sz="1800" dirty="0" smtClean="0"/>
              <a:t>Retain the Canonical Structure? A DFT Study. </a:t>
            </a:r>
            <a:r>
              <a:rPr lang="en-US" sz="1800" i="1" dirty="0" smtClean="0"/>
              <a:t>J. Phys. Chem. B, </a:t>
            </a:r>
            <a:r>
              <a:rPr lang="en-US" sz="1800" b="1" dirty="0" smtClean="0"/>
              <a:t>104</a:t>
            </a:r>
            <a:r>
              <a:rPr lang="en-US" sz="1800" dirty="0" smtClean="0"/>
              <a:t>, 5357-5361 (2000).</a:t>
            </a:r>
          </a:p>
          <a:p>
            <a:r>
              <a:rPr lang="en-US" sz="1800" dirty="0" smtClean="0"/>
              <a:t>3. </a:t>
            </a:r>
            <a:r>
              <a:rPr lang="en-US" sz="1800" dirty="0" err="1" smtClean="0"/>
              <a:t>Geza</a:t>
            </a:r>
            <a:r>
              <a:rPr lang="en-US" sz="1800" dirty="0" smtClean="0"/>
              <a:t> </a:t>
            </a:r>
            <a:r>
              <a:rPr lang="en-US" sz="1800" dirty="0" err="1" smtClean="0"/>
              <a:t>Fogarasi</a:t>
            </a:r>
            <a:r>
              <a:rPr lang="en-US" sz="1800" dirty="0" smtClean="0"/>
              <a:t>, Peter G. </a:t>
            </a:r>
            <a:r>
              <a:rPr lang="en-US" sz="1800" dirty="0" err="1" smtClean="0"/>
              <a:t>Szalay</a:t>
            </a:r>
            <a:r>
              <a:rPr lang="en-US" sz="1800" dirty="0" smtClean="0"/>
              <a:t>: The interaction between cytosine </a:t>
            </a:r>
            <a:r>
              <a:rPr lang="en-US" sz="1800" dirty="0" err="1" smtClean="0"/>
              <a:t>tautomers</a:t>
            </a:r>
            <a:r>
              <a:rPr lang="en-US" sz="1800" dirty="0" smtClean="0"/>
              <a:t> and water: </a:t>
            </a:r>
            <a:endParaRPr lang="hu-HU" sz="1800" dirty="0" smtClean="0"/>
          </a:p>
          <a:p>
            <a:r>
              <a:rPr lang="hu-HU" sz="1800" dirty="0" smtClean="0"/>
              <a:t>    </a:t>
            </a:r>
            <a:r>
              <a:rPr lang="en-US" sz="1800" dirty="0" smtClean="0"/>
              <a:t>an MP2 and coupled cluster electron correlation study. </a:t>
            </a:r>
            <a:r>
              <a:rPr lang="en-US" sz="1800" i="1" dirty="0" smtClean="0"/>
              <a:t>Chem. Phys. </a:t>
            </a:r>
            <a:r>
              <a:rPr lang="en-US" sz="1800" i="1" dirty="0" err="1" smtClean="0"/>
              <a:t>Lett</a:t>
            </a:r>
            <a:r>
              <a:rPr lang="en-US" sz="1800" i="1" dirty="0" smtClean="0"/>
              <a:t>.,</a:t>
            </a:r>
            <a:r>
              <a:rPr lang="en-US" sz="1800" dirty="0" smtClean="0"/>
              <a:t> </a:t>
            </a:r>
            <a:r>
              <a:rPr lang="en-US" sz="1800" b="1" dirty="0" smtClean="0"/>
              <a:t>356</a:t>
            </a:r>
            <a:r>
              <a:rPr lang="en-US" sz="1800" dirty="0" smtClean="0"/>
              <a:t>, 383-390 (2002).</a:t>
            </a:r>
          </a:p>
          <a:p>
            <a:pPr marL="457200" indent="-457200"/>
            <a:r>
              <a:rPr lang="hu-HU" altLang="ja-JP" sz="1800" dirty="0" smtClean="0">
                <a:ea typeface="ＭＳ Ｐゴシック" charset="-128"/>
              </a:rPr>
              <a:t>4.</a:t>
            </a:r>
            <a:r>
              <a:rPr lang="de-DE" altLang="ja-JP" sz="1800" dirty="0" smtClean="0">
                <a:ea typeface="ＭＳ Ｐゴシック" charset="-128"/>
              </a:rPr>
              <a:t> </a:t>
            </a:r>
            <a:r>
              <a:rPr lang="en-US" sz="1800" dirty="0" smtClean="0"/>
              <a:t>PQS version 3.3, Parallel Quantum Solutions, 2013 Green Acres Road, Fayetteville, Ark.,</a:t>
            </a:r>
          </a:p>
          <a:p>
            <a:r>
              <a:rPr lang="hu-HU" sz="1800" dirty="0" smtClean="0"/>
              <a:t>    </a:t>
            </a:r>
            <a:r>
              <a:rPr lang="en-US" sz="1800" dirty="0" smtClean="0"/>
              <a:t>72703.  2</a:t>
            </a:r>
            <a:r>
              <a:rPr lang="hu-HU" sz="1800" dirty="0" smtClean="0"/>
              <a:t>011. </a:t>
            </a:r>
          </a:p>
          <a:p>
            <a:r>
              <a:rPr lang="hu-HU" sz="1800" dirty="0" smtClean="0"/>
              <a:t>5</a:t>
            </a:r>
            <a:r>
              <a:rPr lang="en-US" sz="1800" dirty="0" smtClean="0"/>
              <a:t>. </a:t>
            </a:r>
            <a:r>
              <a:rPr lang="de-DE" altLang="ja-JP" sz="1800" dirty="0" smtClean="0">
                <a:ea typeface="ＭＳ Ｐゴシック" charset="-128"/>
              </a:rPr>
              <a:t>CFOUR, a quantum chemical program package written by J. F. Stanton, J. Gauss, </a:t>
            </a:r>
            <a:endParaRPr lang="hu-HU" altLang="ja-JP" sz="1800" dirty="0" smtClean="0">
              <a:ea typeface="ＭＳ Ｐゴシック" charset="-128"/>
            </a:endParaRPr>
          </a:p>
          <a:p>
            <a:r>
              <a:rPr lang="hu-HU" altLang="ja-JP" sz="1800" dirty="0" smtClean="0">
                <a:ea typeface="ＭＳ Ｐゴシック" charset="-128"/>
              </a:rPr>
              <a:t>    </a:t>
            </a:r>
            <a:r>
              <a:rPr lang="de-DE" altLang="ja-JP" sz="1800" dirty="0" smtClean="0">
                <a:ea typeface="ＭＳ Ｐゴシック" charset="-128"/>
              </a:rPr>
              <a:t>M. E. Harding, P. G. Szalay</a:t>
            </a:r>
            <a:r>
              <a:rPr lang="en-US" sz="1800" dirty="0" smtClean="0"/>
              <a:t>. </a:t>
            </a:r>
            <a:endParaRPr lang="en-US" altLang="ja-JP" sz="1800" dirty="0">
              <a:ea typeface="ＭＳ Ｐゴシック" charset="-128"/>
            </a:endParaRPr>
          </a:p>
        </p:txBody>
      </p:sp>
      <p:pic>
        <p:nvPicPr>
          <p:cNvPr id="2423" name="Picture 375" descr="elte_cimer"/>
          <p:cNvPicPr>
            <a:picLocks noChangeAspect="1" noChangeArrowheads="1"/>
          </p:cNvPicPr>
          <p:nvPr/>
        </p:nvPicPr>
        <p:blipFill>
          <a:blip r:embed="rId2" cstate="print"/>
          <a:srcRect/>
          <a:stretch>
            <a:fillRect/>
          </a:stretch>
        </p:blipFill>
        <p:spPr bwMode="auto">
          <a:xfrm>
            <a:off x="24917400" y="960437"/>
            <a:ext cx="4149725" cy="4149725"/>
          </a:xfrm>
          <a:prstGeom prst="rect">
            <a:avLst/>
          </a:prstGeom>
          <a:noFill/>
        </p:spPr>
      </p:pic>
      <p:sp>
        <p:nvSpPr>
          <p:cNvPr id="2627" name="Text Box 579"/>
          <p:cNvSpPr txBox="1">
            <a:spLocks noChangeArrowheads="1"/>
          </p:cNvSpPr>
          <p:nvPr/>
        </p:nvSpPr>
        <p:spPr bwMode="auto">
          <a:xfrm>
            <a:off x="15468600" y="39031862"/>
            <a:ext cx="12192000" cy="1552575"/>
          </a:xfrm>
          <a:prstGeom prst="rect">
            <a:avLst/>
          </a:prstGeom>
          <a:noFill/>
          <a:ln w="9525">
            <a:noFill/>
            <a:miter lim="800000"/>
            <a:headEnd/>
            <a:tailEnd/>
          </a:ln>
          <a:effectLst/>
        </p:spPr>
        <p:txBody>
          <a:bodyPr>
            <a:spAutoFit/>
          </a:bodyPr>
          <a:lstStyle/>
          <a:p>
            <a:pPr defTabSz="4159250"/>
            <a:r>
              <a:rPr lang="en-US" sz="2400" b="1" dirty="0"/>
              <a:t>Acknowledgement.</a:t>
            </a:r>
            <a:r>
              <a:rPr lang="en-US" sz="2400" dirty="0"/>
              <a:t> </a:t>
            </a:r>
            <a:r>
              <a:rPr lang="en-GB" altLang="ja-JP" sz="2400" i="1" dirty="0">
                <a:ea typeface="ＭＳ Ｐゴシック" charset="-128"/>
              </a:rPr>
              <a:t>Financial support by the Hungarian Scientific Research Foundation (OTKA, Grant No. T68427) is gratefully acknowledged. The European Union and the European Social Fund have provided financial support to the project under the grant no. TAMOP 4.2.1./B-09/KMR-2010-0003. </a:t>
            </a:r>
            <a:endParaRPr lang="en-US" sz="2400" dirty="0"/>
          </a:p>
        </p:txBody>
      </p:sp>
      <p:sp>
        <p:nvSpPr>
          <p:cNvPr id="2669" name="Text Box 621"/>
          <p:cNvSpPr txBox="1">
            <a:spLocks noChangeArrowheads="1"/>
          </p:cNvSpPr>
          <p:nvPr/>
        </p:nvSpPr>
        <p:spPr bwMode="auto">
          <a:xfrm>
            <a:off x="1447800" y="9647237"/>
            <a:ext cx="8686800" cy="5170646"/>
          </a:xfrm>
          <a:prstGeom prst="rect">
            <a:avLst/>
          </a:prstGeom>
          <a:noFill/>
          <a:ln w="9525">
            <a:noFill/>
            <a:miter lim="800000"/>
            <a:headEnd/>
            <a:tailEnd/>
          </a:ln>
          <a:effectLst/>
        </p:spPr>
        <p:txBody>
          <a:bodyPr wrap="square">
            <a:spAutoFit/>
          </a:bodyPr>
          <a:lstStyle/>
          <a:p>
            <a:pPr algn="just"/>
            <a:r>
              <a:rPr lang="en-US" sz="3000" dirty="0" smtClean="0"/>
              <a:t>Although numerous quantum chemical (QC) computations are available in the literature (e.g. [</a:t>
            </a:r>
            <a:r>
              <a:rPr lang="hu-HU" sz="3000" dirty="0" smtClean="0"/>
              <a:t>2</a:t>
            </a:r>
            <a:r>
              <a:rPr lang="en-US" sz="3000" dirty="0" smtClean="0"/>
              <a:t>,</a:t>
            </a:r>
            <a:r>
              <a:rPr lang="hu-HU" sz="3000" dirty="0" smtClean="0"/>
              <a:t>3</a:t>
            </a:r>
            <a:r>
              <a:rPr lang="en-US" sz="3000" dirty="0" smtClean="0"/>
              <a:t>]), a complete overview of the possible </a:t>
            </a:r>
            <a:r>
              <a:rPr lang="en-US" sz="3000" dirty="0" err="1" smtClean="0"/>
              <a:t>microhydrated</a:t>
            </a:r>
            <a:r>
              <a:rPr lang="en-US" sz="3000" dirty="0" smtClean="0"/>
              <a:t> forms is still needed. </a:t>
            </a:r>
            <a:r>
              <a:rPr lang="hu-HU" sz="3000" dirty="0" smtClean="0"/>
              <a:t>Specifically, the order of binding positions and individual binding energies are of interest. </a:t>
            </a:r>
            <a:r>
              <a:rPr lang="en-US" sz="3000" dirty="0" smtClean="0"/>
              <a:t>We label the sites around N1H</a:t>
            </a:r>
            <a:r>
              <a:rPr lang="en-US" sz="3000" dirty="0" smtClean="0">
                <a:sym typeface="Symbol"/>
              </a:rPr>
              <a:t></a:t>
            </a:r>
            <a:r>
              <a:rPr lang="en-US" sz="3000" dirty="0" smtClean="0"/>
              <a:t>CO, N3</a:t>
            </a:r>
            <a:r>
              <a:rPr lang="en-US" sz="3000" dirty="0" smtClean="0">
                <a:sym typeface="Symbol"/>
              </a:rPr>
              <a:t></a:t>
            </a:r>
            <a:r>
              <a:rPr lang="en-US" sz="3000" dirty="0" smtClean="0"/>
              <a:t>C</a:t>
            </a:r>
            <a:r>
              <a:rPr lang="en-US" sz="3000" dirty="0" smtClean="0">
                <a:sym typeface="Symbol"/>
              </a:rPr>
              <a:t>NH2 and </a:t>
            </a:r>
            <a:r>
              <a:rPr lang="en-US" sz="3000" dirty="0" smtClean="0"/>
              <a:t>N3</a:t>
            </a:r>
            <a:r>
              <a:rPr lang="en-US" sz="3000" dirty="0" smtClean="0">
                <a:sym typeface="Symbol"/>
              </a:rPr>
              <a:t></a:t>
            </a:r>
            <a:r>
              <a:rPr lang="en-US" sz="3000" dirty="0" smtClean="0"/>
              <a:t>CO as </a:t>
            </a:r>
            <a:r>
              <a:rPr lang="en-US" sz="3000" i="1" dirty="0" smtClean="0"/>
              <a:t>A, B and C</a:t>
            </a:r>
            <a:r>
              <a:rPr lang="en-US" sz="3000" dirty="0" smtClean="0"/>
              <a:t>, respectively. Up to six water molecules were added to </a:t>
            </a:r>
            <a:r>
              <a:rPr lang="en-US" sz="3000" dirty="0" err="1" smtClean="0"/>
              <a:t>Cyt</a:t>
            </a:r>
            <a:r>
              <a:rPr lang="en-US" sz="3000" dirty="0" smtClean="0"/>
              <a:t> consecutively </a:t>
            </a:r>
            <a:r>
              <a:rPr lang="hu-HU" sz="3000" dirty="0" smtClean="0"/>
              <a:t>and their structures </a:t>
            </a:r>
            <a:r>
              <a:rPr lang="en-US" sz="3000" dirty="0" smtClean="0"/>
              <a:t>o</a:t>
            </a:r>
            <a:r>
              <a:rPr lang="hu-HU" sz="3000" dirty="0" smtClean="0"/>
              <a:t>ptimized</a:t>
            </a:r>
            <a:r>
              <a:rPr lang="en-US" sz="3000" dirty="0" smtClean="0"/>
              <a:t>. </a:t>
            </a:r>
            <a:r>
              <a:rPr lang="hu-HU" sz="3000" dirty="0" smtClean="0"/>
              <a:t>The </a:t>
            </a:r>
            <a:r>
              <a:rPr lang="en-US" sz="3000" dirty="0" smtClean="0"/>
              <a:t>complexes, with self-explaining notation, are  are shown in Figure</a:t>
            </a:r>
            <a:r>
              <a:rPr lang="hu-HU" sz="3000" dirty="0" smtClean="0"/>
              <a:t>s</a:t>
            </a:r>
            <a:r>
              <a:rPr lang="en-US" sz="3000" dirty="0" smtClean="0"/>
              <a:t> 1</a:t>
            </a:r>
            <a:r>
              <a:rPr lang="hu-HU" sz="3000" dirty="0" smtClean="0"/>
              <a:t>-4</a:t>
            </a:r>
            <a:r>
              <a:rPr lang="en-US" sz="3000" dirty="0" smtClean="0"/>
              <a:t>.</a:t>
            </a:r>
            <a:r>
              <a:rPr lang="hu-HU" sz="3000" dirty="0" smtClean="0"/>
              <a:t> </a:t>
            </a:r>
            <a:endParaRPr lang="en-US" altLang="ja-JP" sz="3000" b="1" dirty="0">
              <a:ea typeface="ＭＳ Ｐゴシック" charset="-128"/>
            </a:endParaRPr>
          </a:p>
        </p:txBody>
      </p:sp>
      <p:sp>
        <p:nvSpPr>
          <p:cNvPr id="6920" name="Text Box 1800"/>
          <p:cNvSpPr txBox="1">
            <a:spLocks noChangeArrowheads="1"/>
          </p:cNvSpPr>
          <p:nvPr/>
        </p:nvSpPr>
        <p:spPr bwMode="auto">
          <a:xfrm>
            <a:off x="16367125" y="19465925"/>
            <a:ext cx="184150" cy="519113"/>
          </a:xfrm>
          <a:prstGeom prst="rect">
            <a:avLst/>
          </a:prstGeom>
          <a:noFill/>
          <a:ln w="9525">
            <a:noFill/>
            <a:miter lim="800000"/>
            <a:headEnd/>
            <a:tailEnd/>
          </a:ln>
          <a:effectLst/>
        </p:spPr>
        <p:txBody>
          <a:bodyPr wrap="none">
            <a:spAutoFit/>
          </a:bodyPr>
          <a:lstStyle/>
          <a:p>
            <a:pPr defTabSz="4159250"/>
            <a:endParaRPr lang="en-US"/>
          </a:p>
        </p:txBody>
      </p:sp>
      <p:pic>
        <p:nvPicPr>
          <p:cNvPr id="3" name="Picture 1800"/>
          <p:cNvPicPr>
            <a:picLocks noChangeAspect="1" noChangeArrowheads="1"/>
          </p:cNvPicPr>
          <p:nvPr/>
        </p:nvPicPr>
        <p:blipFill>
          <a:blip r:embed="rId3" cstate="print"/>
          <a:stretch>
            <a:fillRect/>
          </a:stretch>
        </p:blipFill>
        <p:spPr bwMode="auto">
          <a:xfrm>
            <a:off x="1143000" y="1316905"/>
            <a:ext cx="5183235" cy="3071701"/>
          </a:xfrm>
          <a:prstGeom prst="rect">
            <a:avLst/>
          </a:prstGeom>
          <a:noFill/>
          <a:ln>
            <a:noFill/>
          </a:ln>
        </p:spPr>
      </p:pic>
      <p:sp>
        <p:nvSpPr>
          <p:cNvPr id="2" name="Rectangle 1793"/>
          <p:cNvSpPr>
            <a:spLocks noChangeArrowheads="1"/>
          </p:cNvSpPr>
          <p:nvPr/>
        </p:nvSpPr>
        <p:spPr bwMode="auto">
          <a:xfrm>
            <a:off x="0" y="0"/>
            <a:ext cx="301752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30000" smtClean="0">
                <a:ln>
                  <a:noFill/>
                </a:ln>
                <a:solidFill>
                  <a:schemeClr val="tx1"/>
                </a:solidFill>
                <a:effectLst/>
                <a:latin typeface="Times New Roman" pitchFamily="18" charset="0"/>
                <a:ea typeface="Calibri" pitchFamily="34" charset="0"/>
                <a:cs typeface="Times New Roman" pitchFamily="18" charset="0"/>
              </a:rPr>
              <a:t>   </a:t>
            </a:r>
            <a:endParaRPr kumimoji="0" lang="hu-HU" sz="1800" b="0" i="0" u="none" strike="noStrike" cap="none" normalizeH="0" baseline="0" smtClean="0">
              <a:ln>
                <a:noFill/>
              </a:ln>
              <a:solidFill>
                <a:schemeClr val="tx1"/>
              </a:solidFill>
              <a:effectLst/>
              <a:latin typeface="Arial" pitchFamily="34" charset="0"/>
              <a:cs typeface="Arial" pitchFamily="34" charset="0"/>
            </a:endParaRPr>
          </a:p>
        </p:txBody>
      </p:sp>
      <p:sp>
        <p:nvSpPr>
          <p:cNvPr id="45" name="Rectangle 1795"/>
          <p:cNvSpPr>
            <a:spLocks noChangeArrowheads="1"/>
          </p:cNvSpPr>
          <p:nvPr/>
        </p:nvSpPr>
        <p:spPr bwMode="auto">
          <a:xfrm>
            <a:off x="5105400" y="29916437"/>
            <a:ext cx="211074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kumimoji="0" lang="en-US" sz="2400" b="1" i="0" u="none" strike="noStrike" cap="none" normalizeH="0" baseline="0" dirty="0" smtClean="0">
                <a:ln>
                  <a:noFill/>
                </a:ln>
                <a:solidFill>
                  <a:schemeClr val="tx1"/>
                </a:solidFill>
                <a:effectLst/>
                <a:latin typeface="+mj-lt"/>
                <a:ea typeface="Calibri" pitchFamily="34" charset="0"/>
                <a:cs typeface="Times New Roman" pitchFamily="18" charset="0"/>
              </a:rPr>
              <a:t>Table 2.  </a:t>
            </a:r>
            <a:r>
              <a:rPr kumimoji="0" lang="en-US" sz="2400" i="0" u="none" strike="noStrike" cap="none" normalizeH="0" baseline="0" dirty="0" smtClean="0">
                <a:ln>
                  <a:noFill/>
                </a:ln>
                <a:solidFill>
                  <a:schemeClr val="tx1"/>
                </a:solidFill>
                <a:effectLst/>
                <a:latin typeface="+mj-lt"/>
                <a:ea typeface="Calibri" pitchFamily="34" charset="0"/>
                <a:cs typeface="Times New Roman" pitchFamily="18" charset="0"/>
              </a:rPr>
              <a:t>Energies of cytosine h</a:t>
            </a:r>
            <a:r>
              <a:rPr kumimoji="0" lang="hu-HU" sz="2400" i="0" u="none" strike="noStrike" cap="none" normalizeH="0" baseline="0" dirty="0" smtClean="0">
                <a:ln>
                  <a:noFill/>
                </a:ln>
                <a:solidFill>
                  <a:schemeClr val="tx1"/>
                </a:solidFill>
                <a:effectLst/>
                <a:latin typeface="+mj-lt"/>
                <a:ea typeface="Calibri" pitchFamily="34" charset="0"/>
                <a:cs typeface="Times New Roman" pitchFamily="18" charset="0"/>
              </a:rPr>
              <a:t>ydrates</a:t>
            </a:r>
            <a:r>
              <a:rPr kumimoji="0" lang="hu-HU" sz="2400" i="0" u="none" strike="noStrike" cap="none" normalizeH="0" dirty="0" smtClean="0">
                <a:ln>
                  <a:noFill/>
                </a:ln>
                <a:solidFill>
                  <a:schemeClr val="tx1"/>
                </a:solidFill>
                <a:effectLst/>
                <a:latin typeface="+mj-lt"/>
                <a:ea typeface="Calibri" pitchFamily="34" charset="0"/>
                <a:cs typeface="Times New Roman" pitchFamily="18" charset="0"/>
              </a:rPr>
              <a:t> </a:t>
            </a:r>
            <a:r>
              <a:rPr lang="hu-HU" sz="2400" dirty="0" smtClean="0">
                <a:latin typeface="+mj-lt"/>
                <a:ea typeface="Calibri" pitchFamily="34" charset="0"/>
                <a:cs typeface="Times New Roman" pitchFamily="18" charset="0"/>
              </a:rPr>
              <a:t>(E</a:t>
            </a:r>
            <a:r>
              <a:rPr lang="hu-HU" sz="2400" baseline="-30000" dirty="0" smtClean="0">
                <a:latin typeface="+mj-lt"/>
                <a:ea typeface="Calibri" pitchFamily="34" charset="0"/>
                <a:cs typeface="Times New Roman" pitchFamily="18" charset="0"/>
              </a:rPr>
              <a:t>h</a:t>
            </a:r>
            <a:r>
              <a:rPr lang="hu-HU" sz="2400" dirty="0" smtClean="0">
                <a:latin typeface="+mj-lt"/>
                <a:ea typeface="Calibri" pitchFamily="34" charset="0"/>
                <a:cs typeface="Times New Roman" pitchFamily="18" charset="0"/>
              </a:rPr>
              <a:t>), MP2(fc)/</a:t>
            </a:r>
            <a:r>
              <a:rPr lang="hu-HU" sz="2400" dirty="0" smtClean="0">
                <a:latin typeface="+mj-lt"/>
                <a:ea typeface="Calibri" pitchFamily="34" charset="0"/>
                <a:cs typeface="Arial" pitchFamily="34" charset="0"/>
              </a:rPr>
              <a:t>aug-cc-pVDZ</a:t>
            </a:r>
            <a:r>
              <a:rPr lang="hu-HU" sz="2400" dirty="0" smtClean="0">
                <a:latin typeface="+mj-lt"/>
                <a:ea typeface="Calibri" pitchFamily="34" charset="0"/>
                <a:cs typeface="Times New Roman" pitchFamily="18" charset="0"/>
              </a:rPr>
              <a:t> results</a:t>
            </a:r>
            <a:r>
              <a:rPr lang="hu-HU" sz="2400" baseline="30000" dirty="0" smtClean="0">
                <a:latin typeface="+mj-lt"/>
                <a:ea typeface="Calibri" pitchFamily="34" charset="0"/>
                <a:cs typeface="Times New Roman" pitchFamily="18" charset="0"/>
              </a:rPr>
              <a:t>a</a:t>
            </a:r>
            <a:r>
              <a:rPr lang="hu-HU" sz="2400" dirty="0" smtClean="0">
                <a:latin typeface="+mj-lt"/>
                <a:ea typeface="Calibri" pitchFamily="34" charset="0"/>
                <a:cs typeface="Times New Roman" pitchFamily="18" charset="0"/>
              </a:rPr>
              <a:t>. Consecutive binding energies of water given in parentheses,  and energy differences relative to the relevant most stable complexes given in square brackets  </a:t>
            </a:r>
            <a:r>
              <a:rPr kumimoji="0" lang="hu-HU" sz="2400" b="0" i="0" u="none" strike="noStrike" cap="none" normalizeH="0" baseline="0" dirty="0" smtClean="0">
                <a:ln>
                  <a:noFill/>
                </a:ln>
                <a:solidFill>
                  <a:schemeClr val="tx1"/>
                </a:solidFill>
                <a:effectLst/>
                <a:latin typeface="+mj-lt"/>
                <a:ea typeface="Calibri" pitchFamily="34" charset="0"/>
                <a:cs typeface="Times New Roman" pitchFamily="18" charset="0"/>
              </a:rPr>
              <a:t>(kcal/mol)</a:t>
            </a:r>
            <a:r>
              <a:rPr kumimoji="0" lang="hu-HU" sz="2400" b="0" i="0" u="none" strike="noStrike" cap="none" normalizeH="0" baseline="30000" dirty="0" smtClean="0">
                <a:ln>
                  <a:noFill/>
                </a:ln>
                <a:solidFill>
                  <a:schemeClr val="tx1"/>
                </a:solidFill>
                <a:effectLst/>
                <a:latin typeface="+mj-lt"/>
                <a:ea typeface="Calibri" pitchFamily="34" charset="0"/>
                <a:cs typeface="Times New Roman" pitchFamily="18" charset="0"/>
              </a:rPr>
              <a:t>b</a:t>
            </a:r>
            <a:r>
              <a:rPr kumimoji="0" lang="hu-HU" sz="2400" b="0" i="0" u="none" strike="noStrike" cap="none" normalizeH="0" baseline="0" dirty="0" smtClean="0">
                <a:ln>
                  <a:noFill/>
                </a:ln>
                <a:solidFill>
                  <a:schemeClr val="tx1"/>
                </a:solidFill>
                <a:effectLst/>
                <a:latin typeface="+mj-lt"/>
                <a:ea typeface="Calibri" pitchFamily="34" charset="0"/>
                <a:cs typeface="Times New Roman" pitchFamily="18" charset="0"/>
              </a:rPr>
              <a:t>. </a:t>
            </a:r>
            <a:endParaRPr kumimoji="0" lang="hu-HU" sz="2400" b="0" i="0" u="none" strike="noStrike" cap="none" normalizeH="0" baseline="0" dirty="0" smtClean="0">
              <a:ln>
                <a:noFill/>
              </a:ln>
              <a:solidFill>
                <a:schemeClr val="tx1"/>
              </a:solidFill>
              <a:effectLst/>
              <a:latin typeface="+mj-lt"/>
              <a:cs typeface="Arial" pitchFamily="34" charset="0"/>
            </a:endParaRPr>
          </a:p>
        </p:txBody>
      </p:sp>
      <p:sp>
        <p:nvSpPr>
          <p:cNvPr id="47" name="TextBox 46"/>
          <p:cNvSpPr txBox="1"/>
          <p:nvPr/>
        </p:nvSpPr>
        <p:spPr>
          <a:xfrm>
            <a:off x="4343400" y="37612637"/>
            <a:ext cx="23164800" cy="338554"/>
          </a:xfrm>
          <a:prstGeom prst="rect">
            <a:avLst/>
          </a:prstGeom>
          <a:noFill/>
        </p:spPr>
        <p:txBody>
          <a:bodyPr wrap="square" rtlCol="0">
            <a:spAutoFit/>
          </a:bodyPr>
          <a:lstStyle/>
          <a:p>
            <a:r>
              <a:rPr lang="hu-HU" sz="1600" baseline="30000" dirty="0" smtClean="0"/>
              <a:t> a </a:t>
            </a:r>
            <a:r>
              <a:rPr lang="hu-HU" sz="1600" dirty="0" smtClean="0"/>
              <a:t>Eh (hartree)/molecule </a:t>
            </a:r>
            <a:r>
              <a:rPr lang="en-US" sz="1600" dirty="0" smtClean="0"/>
              <a:t>≘</a:t>
            </a:r>
            <a:r>
              <a:rPr lang="hu-HU" sz="1600" dirty="0" smtClean="0"/>
              <a:t> 627.5 kcal/mol.   </a:t>
            </a:r>
            <a:r>
              <a:rPr lang="hu-HU" sz="1600" baseline="30000" dirty="0" smtClean="0"/>
              <a:t>b</a:t>
            </a:r>
            <a:r>
              <a:rPr lang="hu-HU" sz="1600" dirty="0" smtClean="0"/>
              <a:t> Decrease of energy  relative to: complex one cell above plus a free water). For better overview some values are given repeatedly. In square brackets: energy surplus relative to the lowest energy form in that row. </a:t>
            </a:r>
            <a:endParaRPr lang="en-US" sz="1600" dirty="0"/>
          </a:p>
        </p:txBody>
      </p:sp>
      <p:sp>
        <p:nvSpPr>
          <p:cNvPr id="38" name="Rectangle 37"/>
          <p:cNvSpPr/>
          <p:nvPr/>
        </p:nvSpPr>
        <p:spPr>
          <a:xfrm>
            <a:off x="10668000" y="14197151"/>
            <a:ext cx="3858749" cy="707886"/>
          </a:xfrm>
          <a:prstGeom prst="rect">
            <a:avLst/>
          </a:prstGeom>
        </p:spPr>
        <p:txBody>
          <a:bodyPr wrap="none">
            <a:spAutoFit/>
          </a:bodyPr>
          <a:lstStyle/>
          <a:p>
            <a:r>
              <a:rPr lang="en-US" sz="2000" b="1" dirty="0" smtClean="0"/>
              <a:t>Figure 2</a:t>
            </a:r>
            <a:r>
              <a:rPr lang="hu-HU" sz="2000" b="1" dirty="0" smtClean="0"/>
              <a:t>. </a:t>
            </a:r>
            <a:r>
              <a:rPr lang="en-US" sz="2000" dirty="0" smtClean="0"/>
              <a:t>Di</a:t>
            </a:r>
            <a:r>
              <a:rPr lang="hu-HU" sz="2000" dirty="0" smtClean="0"/>
              <a:t>hydrates of cytosine</a:t>
            </a:r>
          </a:p>
          <a:p>
            <a:r>
              <a:rPr lang="hu-HU" sz="2000" dirty="0" smtClean="0"/>
              <a:t>(canonical, amino-oxo tautomer)</a:t>
            </a:r>
            <a:endParaRPr lang="en-US" sz="2000" dirty="0"/>
          </a:p>
        </p:txBody>
      </p:sp>
      <p:pic>
        <p:nvPicPr>
          <p:cNvPr id="2716" name="Picture 668"/>
          <p:cNvPicPr>
            <a:picLocks noChangeAspect="1" noChangeArrowheads="1"/>
          </p:cNvPicPr>
          <p:nvPr/>
        </p:nvPicPr>
        <p:blipFill>
          <a:blip r:embed="rId4"/>
          <a:srcRect/>
          <a:stretch>
            <a:fillRect/>
          </a:stretch>
        </p:blipFill>
        <p:spPr bwMode="auto">
          <a:xfrm>
            <a:off x="7839075" y="15333662"/>
            <a:ext cx="6715125" cy="3305175"/>
          </a:xfrm>
          <a:prstGeom prst="rect">
            <a:avLst/>
          </a:prstGeom>
          <a:noFill/>
          <a:ln w="9525">
            <a:noFill/>
            <a:miter lim="800000"/>
            <a:headEnd/>
            <a:tailEnd/>
          </a:ln>
          <a:effectLst/>
        </p:spPr>
      </p:pic>
      <p:pic>
        <p:nvPicPr>
          <p:cNvPr id="2720" name="Picture 672"/>
          <p:cNvPicPr>
            <a:picLocks noChangeAspect="1" noChangeArrowheads="1"/>
          </p:cNvPicPr>
          <p:nvPr/>
        </p:nvPicPr>
        <p:blipFill>
          <a:blip r:embed="rId5"/>
          <a:srcRect/>
          <a:stretch>
            <a:fillRect/>
          </a:stretch>
        </p:blipFill>
        <p:spPr bwMode="auto">
          <a:xfrm>
            <a:off x="10534650" y="9723437"/>
            <a:ext cx="4171950" cy="4543425"/>
          </a:xfrm>
          <a:prstGeom prst="rect">
            <a:avLst/>
          </a:prstGeom>
          <a:noFill/>
          <a:ln w="9525">
            <a:noFill/>
            <a:miter lim="800000"/>
            <a:headEnd/>
            <a:tailEnd/>
          </a:ln>
          <a:effectLst/>
        </p:spPr>
      </p:pic>
      <p:sp>
        <p:nvSpPr>
          <p:cNvPr id="46" name="Rectangle 45"/>
          <p:cNvSpPr/>
          <p:nvPr/>
        </p:nvSpPr>
        <p:spPr>
          <a:xfrm>
            <a:off x="2590800" y="20064551"/>
            <a:ext cx="3913507" cy="707886"/>
          </a:xfrm>
          <a:prstGeom prst="rect">
            <a:avLst/>
          </a:prstGeom>
        </p:spPr>
        <p:txBody>
          <a:bodyPr wrap="none">
            <a:spAutoFit/>
          </a:bodyPr>
          <a:lstStyle/>
          <a:p>
            <a:r>
              <a:rPr lang="en-US" sz="2000" b="1" dirty="0" smtClean="0"/>
              <a:t>Figure </a:t>
            </a:r>
            <a:r>
              <a:rPr lang="hu-HU" sz="2000" b="1" dirty="0" smtClean="0"/>
              <a:t>3. Tri</a:t>
            </a:r>
            <a:r>
              <a:rPr lang="hu-HU" sz="2000" dirty="0" smtClean="0"/>
              <a:t>hydrates of cytosine</a:t>
            </a:r>
          </a:p>
          <a:p>
            <a:r>
              <a:rPr lang="hu-HU" sz="2000" dirty="0" smtClean="0"/>
              <a:t>(canonical, amino-oxo tautomer)</a:t>
            </a:r>
            <a:endParaRPr lang="en-US" sz="2000" dirty="0"/>
          </a:p>
        </p:txBody>
      </p:sp>
      <p:pic>
        <p:nvPicPr>
          <p:cNvPr id="2729" name="Picture 681"/>
          <p:cNvPicPr>
            <a:picLocks noChangeAspect="1" noChangeArrowheads="1"/>
          </p:cNvPicPr>
          <p:nvPr/>
        </p:nvPicPr>
        <p:blipFill>
          <a:blip r:embed="rId6"/>
          <a:srcRect/>
          <a:stretch>
            <a:fillRect/>
          </a:stretch>
        </p:blipFill>
        <p:spPr bwMode="auto">
          <a:xfrm>
            <a:off x="2381250" y="14705012"/>
            <a:ext cx="4171950" cy="5457825"/>
          </a:xfrm>
          <a:prstGeom prst="rect">
            <a:avLst/>
          </a:prstGeom>
          <a:noFill/>
          <a:ln w="9525">
            <a:noFill/>
            <a:miter lim="800000"/>
            <a:headEnd/>
            <a:tailEnd/>
          </a:ln>
          <a:effectLst/>
        </p:spPr>
      </p:pic>
      <p:sp>
        <p:nvSpPr>
          <p:cNvPr id="55" name="Rectangle 54"/>
          <p:cNvSpPr/>
          <p:nvPr/>
        </p:nvSpPr>
        <p:spPr>
          <a:xfrm>
            <a:off x="8915400" y="18692951"/>
            <a:ext cx="5069016" cy="707886"/>
          </a:xfrm>
          <a:prstGeom prst="rect">
            <a:avLst/>
          </a:prstGeom>
        </p:spPr>
        <p:txBody>
          <a:bodyPr wrap="none">
            <a:spAutoFit/>
          </a:bodyPr>
          <a:lstStyle/>
          <a:p>
            <a:r>
              <a:rPr lang="en-US" sz="2000" b="1" dirty="0" smtClean="0"/>
              <a:t>Figure </a:t>
            </a:r>
            <a:r>
              <a:rPr lang="hu-HU" sz="2000" b="1" dirty="0" smtClean="0"/>
              <a:t>4. Some oligohydrates </a:t>
            </a:r>
            <a:r>
              <a:rPr lang="hu-HU" sz="2000" dirty="0" smtClean="0"/>
              <a:t>of cytosine</a:t>
            </a:r>
          </a:p>
          <a:p>
            <a:r>
              <a:rPr lang="hu-HU" sz="2000" dirty="0" smtClean="0"/>
              <a:t>(canonical, amino-oxo tautomer)</a:t>
            </a:r>
            <a:endParaRPr lang="en-US" sz="2000" dirty="0"/>
          </a:p>
        </p:txBody>
      </p:sp>
      <p:sp>
        <p:nvSpPr>
          <p:cNvPr id="56" name="Rectangle 55"/>
          <p:cNvSpPr/>
          <p:nvPr/>
        </p:nvSpPr>
        <p:spPr>
          <a:xfrm>
            <a:off x="1295400" y="4519751"/>
            <a:ext cx="4495800" cy="707886"/>
          </a:xfrm>
          <a:prstGeom prst="rect">
            <a:avLst/>
          </a:prstGeom>
        </p:spPr>
        <p:txBody>
          <a:bodyPr wrap="square">
            <a:spAutoFit/>
          </a:bodyPr>
          <a:lstStyle/>
          <a:p>
            <a:r>
              <a:rPr lang="en-US" sz="2000" b="1" dirty="0" smtClean="0"/>
              <a:t>Figure </a:t>
            </a:r>
            <a:r>
              <a:rPr lang="hu-HU" sz="2000" b="1" dirty="0" smtClean="0"/>
              <a:t>1. Mono</a:t>
            </a:r>
            <a:r>
              <a:rPr lang="hu-HU" sz="2000" dirty="0" smtClean="0"/>
              <a:t>hydrates of cytosine</a:t>
            </a:r>
          </a:p>
          <a:p>
            <a:r>
              <a:rPr lang="hu-HU" sz="2000" dirty="0" smtClean="0"/>
              <a:t>(canonical, amino-oxo tautomer)</a:t>
            </a:r>
            <a:endParaRPr lang="en-US" sz="2000" dirty="0"/>
          </a:p>
        </p:txBody>
      </p:sp>
      <p:sp>
        <p:nvSpPr>
          <p:cNvPr id="29" name="TextBox 28"/>
          <p:cNvSpPr txBox="1"/>
          <p:nvPr/>
        </p:nvSpPr>
        <p:spPr>
          <a:xfrm>
            <a:off x="15240000" y="6599237"/>
            <a:ext cx="13732221" cy="523220"/>
          </a:xfrm>
          <a:prstGeom prst="rect">
            <a:avLst/>
          </a:prstGeom>
          <a:noFill/>
        </p:spPr>
        <p:txBody>
          <a:bodyPr wrap="none" rtlCol="0">
            <a:spAutoFit/>
          </a:bodyPr>
          <a:lstStyle/>
          <a:p>
            <a:r>
              <a:rPr lang="en-US" b="1" dirty="0" smtClean="0"/>
              <a:t>Table 1. </a:t>
            </a:r>
            <a:r>
              <a:rPr lang="en-US" dirty="0" smtClean="0"/>
              <a:t>Checking the level of theory: test calculations on the </a:t>
            </a:r>
            <a:r>
              <a:rPr lang="en-US" dirty="0" err="1" smtClean="0"/>
              <a:t>dihydrates</a:t>
            </a:r>
            <a:r>
              <a:rPr lang="en-US" dirty="0" smtClean="0"/>
              <a:t>, </a:t>
            </a:r>
            <a:r>
              <a:rPr lang="hu-HU" dirty="0" smtClean="0"/>
              <a:t>Cyt.(H</a:t>
            </a:r>
            <a:r>
              <a:rPr lang="hu-HU" baseline="-25000" dirty="0" smtClean="0"/>
              <a:t>2</a:t>
            </a:r>
            <a:r>
              <a:rPr lang="hu-HU" dirty="0" smtClean="0"/>
              <a:t>O)</a:t>
            </a:r>
            <a:r>
              <a:rPr lang="hu-HU" baseline="-25000" dirty="0" smtClean="0"/>
              <a:t>2</a:t>
            </a:r>
            <a:r>
              <a:rPr lang="hu-HU" dirty="0" smtClean="0"/>
              <a:t>. </a:t>
            </a:r>
            <a:endParaRPr lang="en-US" dirty="0"/>
          </a:p>
        </p:txBody>
      </p:sp>
      <p:sp>
        <p:nvSpPr>
          <p:cNvPr id="31" name="Text Box 364"/>
          <p:cNvSpPr txBox="1">
            <a:spLocks noChangeArrowheads="1"/>
          </p:cNvSpPr>
          <p:nvPr/>
        </p:nvSpPr>
        <p:spPr bwMode="auto">
          <a:xfrm>
            <a:off x="1447800" y="20886380"/>
            <a:ext cx="13182600" cy="2400657"/>
          </a:xfrm>
          <a:prstGeom prst="rect">
            <a:avLst/>
          </a:prstGeom>
          <a:solidFill>
            <a:schemeClr val="bg1"/>
          </a:solidFill>
          <a:ln w="9525">
            <a:noFill/>
            <a:miter lim="800000"/>
            <a:headEnd/>
            <a:tailEnd/>
          </a:ln>
          <a:effectLst/>
        </p:spPr>
        <p:txBody>
          <a:bodyPr wrap="square">
            <a:spAutoFit/>
          </a:bodyPr>
          <a:lstStyle/>
          <a:p>
            <a:pPr defTabSz="4159250"/>
            <a:r>
              <a:rPr lang="hu-HU" altLang="ja-JP" sz="3000" b="1" dirty="0" smtClean="0">
                <a:ea typeface="ＭＳ Ｐゴシック" charset="-128"/>
              </a:rPr>
              <a:t>Computational </a:t>
            </a:r>
            <a:r>
              <a:rPr lang="en-US" altLang="ja-JP" sz="3000" b="1" dirty="0" smtClean="0">
                <a:ea typeface="ＭＳ Ｐゴシック" charset="-128"/>
              </a:rPr>
              <a:t>D</a:t>
            </a:r>
            <a:r>
              <a:rPr lang="hu-HU" altLang="ja-JP" sz="3000" b="1" dirty="0" smtClean="0">
                <a:ea typeface="ＭＳ Ｐゴシック" charset="-128"/>
              </a:rPr>
              <a:t>etails</a:t>
            </a:r>
            <a:endParaRPr lang="en-US" altLang="ja-JP" sz="3000" b="1" dirty="0" smtClean="0">
              <a:ea typeface="ＭＳ Ｐゴシック" charset="-128"/>
            </a:endParaRPr>
          </a:p>
          <a:p>
            <a:pPr algn="just" defTabSz="4159250"/>
            <a:r>
              <a:rPr lang="hu-HU" altLang="ja-JP" sz="3000" dirty="0" smtClean="0">
                <a:ea typeface="ＭＳ Ｐゴシック" charset="-128"/>
              </a:rPr>
              <a:t>The standard level of theory in this study was MP2(fc)/</a:t>
            </a:r>
            <a:r>
              <a:rPr lang="de-DE" altLang="ja-JP" sz="3000" dirty="0" smtClean="0">
                <a:ea typeface="ＭＳ Ｐゴシック" charset="-128"/>
              </a:rPr>
              <a:t>aug-cc-pVDZ.</a:t>
            </a:r>
            <a:r>
              <a:rPr lang="hu-HU" altLang="ja-JP" sz="3000" dirty="0" smtClean="0">
                <a:ea typeface="ＭＳ Ｐゴシック" charset="-128"/>
              </a:rPr>
              <a:t> </a:t>
            </a:r>
            <a:r>
              <a:rPr lang="en-US" altLang="ja-JP" sz="3000" dirty="0" smtClean="0">
                <a:ea typeface="ＭＳ Ｐゴシック" charset="-128"/>
              </a:rPr>
              <a:t>BSSE correction was not applied.</a:t>
            </a:r>
            <a:r>
              <a:rPr lang="hu-HU" altLang="ja-JP" sz="3000" dirty="0" smtClean="0">
                <a:ea typeface="ＭＳ Ｐゴシック" charset="-128"/>
              </a:rPr>
              <a:t> </a:t>
            </a:r>
            <a:r>
              <a:rPr lang="en-US" altLang="ja-JP" sz="3000" dirty="0" smtClean="0">
                <a:ea typeface="ＭＳ Ｐゴシック" charset="-128"/>
              </a:rPr>
              <a:t> </a:t>
            </a:r>
            <a:r>
              <a:rPr lang="hu-HU" altLang="ja-JP" sz="3000" dirty="0" smtClean="0">
                <a:ea typeface="ＭＳ Ｐゴシック" charset="-128"/>
              </a:rPr>
              <a:t>MP2 and DFT geometry optimizations were done using </a:t>
            </a:r>
            <a:r>
              <a:rPr lang="en-US" altLang="ja-JP" sz="3000" dirty="0" smtClean="0">
                <a:ea typeface="ＭＳ Ｐゴシック" charset="-128"/>
              </a:rPr>
              <a:t> PQS [</a:t>
            </a:r>
            <a:r>
              <a:rPr lang="hu-HU" altLang="ja-JP" sz="3000" dirty="0" smtClean="0">
                <a:ea typeface="ＭＳ Ｐゴシック" charset="-128"/>
              </a:rPr>
              <a:t>4</a:t>
            </a:r>
            <a:r>
              <a:rPr lang="en-US" altLang="ja-JP" sz="3000" dirty="0" smtClean="0">
                <a:ea typeface="ＭＳ Ｐゴシック" charset="-128"/>
              </a:rPr>
              <a:t>]</a:t>
            </a:r>
            <a:r>
              <a:rPr lang="hu-HU" altLang="ja-JP" sz="3000" dirty="0" smtClean="0">
                <a:ea typeface="ＭＳ Ｐゴシック" charset="-128"/>
              </a:rPr>
              <a:t>, while coupled cluster energies were obtained by CFOUR </a:t>
            </a:r>
            <a:r>
              <a:rPr lang="en-US" altLang="ja-JP" sz="3000" dirty="0" smtClean="0">
                <a:ea typeface="ＭＳ Ｐゴシック" charset="-128"/>
              </a:rPr>
              <a:t>[</a:t>
            </a:r>
            <a:r>
              <a:rPr lang="hu-HU" altLang="ja-JP" sz="3000" dirty="0" smtClean="0">
                <a:ea typeface="ＭＳ Ｐゴシック" charset="-128"/>
              </a:rPr>
              <a:t>5</a:t>
            </a:r>
            <a:r>
              <a:rPr lang="en-US" altLang="ja-JP" sz="3000" dirty="0" smtClean="0">
                <a:ea typeface="ＭＳ Ｐゴシック" charset="-128"/>
              </a:rPr>
              <a:t>].</a:t>
            </a:r>
            <a:endParaRPr lang="en-GB" altLang="ja-JP" sz="3000" b="1" dirty="0">
              <a:ea typeface="ＭＳ Ｐゴシック" charset="-128"/>
            </a:endParaRPr>
          </a:p>
        </p:txBody>
      </p:sp>
      <p:graphicFrame>
        <p:nvGraphicFramePr>
          <p:cNvPr id="32" name="Table 31"/>
          <p:cNvGraphicFramePr>
            <a:graphicFrameLocks noGrp="1"/>
          </p:cNvGraphicFramePr>
          <p:nvPr/>
        </p:nvGraphicFramePr>
        <p:xfrm>
          <a:off x="4648200" y="30907037"/>
          <a:ext cx="22646640" cy="6644640"/>
        </p:xfrm>
        <a:graphic>
          <a:graphicData uri="http://schemas.openxmlformats.org/drawingml/2006/table">
            <a:tbl>
              <a:tblPr/>
              <a:tblGrid>
                <a:gridCol w="2895600"/>
                <a:gridCol w="2743200"/>
                <a:gridCol w="2834640"/>
                <a:gridCol w="2834640"/>
                <a:gridCol w="2834640"/>
                <a:gridCol w="2834640"/>
                <a:gridCol w="2834640"/>
                <a:gridCol w="2834640"/>
              </a:tblGrid>
              <a:tr h="609600">
                <a:tc>
                  <a:txBody>
                    <a:bodyPr/>
                    <a:lstStyle/>
                    <a:p>
                      <a:pPr marL="0" marR="0">
                        <a:lnSpc>
                          <a:spcPct val="150000"/>
                        </a:lnSpc>
                        <a:spcBef>
                          <a:spcPts val="0"/>
                        </a:spcBef>
                        <a:spcAft>
                          <a:spcPts val="0"/>
                        </a:spcAft>
                      </a:pPr>
                      <a:r>
                        <a:rPr lang="hu-HU" sz="2400" dirty="0">
                          <a:latin typeface="+mn-lt"/>
                          <a:ea typeface="Calibri"/>
                          <a:cs typeface="Times New Roman"/>
                        </a:rPr>
                        <a:t>H</a:t>
                      </a:r>
                      <a:r>
                        <a:rPr lang="hu-HU" sz="2400" baseline="-25000" dirty="0">
                          <a:latin typeface="+mn-lt"/>
                          <a:ea typeface="Calibri"/>
                          <a:cs typeface="Times New Roman"/>
                        </a:rPr>
                        <a:t>2</a:t>
                      </a:r>
                      <a:r>
                        <a:rPr lang="hu-HU" sz="2400" dirty="0">
                          <a:latin typeface="+mn-lt"/>
                          <a:ea typeface="Calibri"/>
                          <a:cs typeface="Times New Roman"/>
                        </a:rPr>
                        <a:t>O</a:t>
                      </a:r>
                      <a:endParaRPr lang="en-US" sz="24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hu-HU" sz="2400" dirty="0">
                          <a:latin typeface="+mn-lt"/>
                          <a:ea typeface="Calibri"/>
                          <a:cs typeface="Times New Roman"/>
                        </a:rPr>
                        <a:t> -76.26091</a:t>
                      </a:r>
                      <a:endParaRPr lang="en-US" sz="24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endParaRPr lang="hu-HU" sz="24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endParaRPr lang="hu-HU" sz="24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endParaRPr lang="hu-HU" sz="24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endParaRPr lang="hu-HU" sz="24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endParaRPr lang="hu-HU" sz="24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endParaRPr lang="hu-HU" sz="240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994">
                <a:tc>
                  <a:txBody>
                    <a:bodyPr/>
                    <a:lstStyle/>
                    <a:p>
                      <a:pPr marL="0" marR="0">
                        <a:lnSpc>
                          <a:spcPct val="150000"/>
                        </a:lnSpc>
                        <a:spcBef>
                          <a:spcPts val="0"/>
                        </a:spcBef>
                        <a:spcAft>
                          <a:spcPts val="0"/>
                        </a:spcAft>
                      </a:pPr>
                      <a:r>
                        <a:rPr lang="hu-HU" sz="2400" dirty="0">
                          <a:latin typeface="+mn-lt"/>
                          <a:ea typeface="Calibri"/>
                          <a:cs typeface="Times New Roman"/>
                        </a:rPr>
                        <a:t>Cytosine</a:t>
                      </a:r>
                      <a:endParaRPr lang="en-US" sz="24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hu-HU" sz="2400" dirty="0">
                          <a:latin typeface="+mn-lt"/>
                          <a:ea typeface="Calibri"/>
                          <a:cs typeface="Times New Roman"/>
                        </a:rPr>
                        <a:t>-393.91102</a:t>
                      </a:r>
                      <a:endParaRPr lang="en-US" sz="24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endParaRPr lang="hu-HU" sz="24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endParaRPr lang="hu-HU" sz="24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endParaRPr lang="hu-HU" sz="24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endParaRPr lang="hu-HU" sz="240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endParaRPr lang="hu-HU" sz="240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endParaRPr lang="hu-HU" sz="24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0">
                <a:tc>
                  <a:txBody>
                    <a:bodyPr/>
                    <a:lstStyle/>
                    <a:p>
                      <a:pPr marL="0" marR="0">
                        <a:lnSpc>
                          <a:spcPts val="2800"/>
                        </a:lnSpc>
                        <a:spcBef>
                          <a:spcPts val="0"/>
                        </a:spcBef>
                        <a:spcAft>
                          <a:spcPts val="0"/>
                        </a:spcAft>
                      </a:pPr>
                      <a:r>
                        <a:rPr lang="hu-HU" sz="2400" dirty="0" smtClean="0">
                          <a:latin typeface="+mn-lt"/>
                          <a:ea typeface="Calibri"/>
                          <a:cs typeface="Times New Roman"/>
                        </a:rPr>
                        <a:t>Cyt.H</a:t>
                      </a:r>
                      <a:r>
                        <a:rPr lang="hu-HU" sz="2400" baseline="-25000" dirty="0" smtClean="0">
                          <a:latin typeface="+mn-lt"/>
                          <a:ea typeface="Calibri"/>
                          <a:cs typeface="Times New Roman"/>
                        </a:rPr>
                        <a:t>2</a:t>
                      </a:r>
                      <a:r>
                        <a:rPr lang="hu-HU" sz="2400" dirty="0" smtClean="0">
                          <a:latin typeface="+mn-lt"/>
                          <a:ea typeface="Calibri"/>
                          <a:cs typeface="Times New Roman"/>
                        </a:rPr>
                        <a:t>O  E+470</a:t>
                      </a:r>
                    </a:p>
                    <a:p>
                      <a:pPr marL="0" marR="0" algn="ctr">
                        <a:lnSpc>
                          <a:spcPts val="2800"/>
                        </a:lnSpc>
                        <a:spcBef>
                          <a:spcPts val="0"/>
                        </a:spcBef>
                        <a:spcAft>
                          <a:spcPts val="0"/>
                        </a:spcAft>
                      </a:pPr>
                      <a:r>
                        <a:rPr lang="hu-HU" sz="2400" dirty="0" smtClean="0">
                          <a:latin typeface="+mn-lt"/>
                          <a:ea typeface="Calibri"/>
                          <a:cs typeface="Times New Roman"/>
                          <a:sym typeface="Symbol"/>
                        </a:rPr>
                        <a:t></a:t>
                      </a:r>
                      <a:endParaRPr lang="en-US" sz="2400" dirty="0">
                        <a:latin typeface="+mn-lt"/>
                        <a:ea typeface="Calibri"/>
                        <a:cs typeface="Times New Roman"/>
                      </a:endParaRPr>
                    </a:p>
                  </a:txBody>
                  <a:tcPr marL="137160" marR="0" marT="91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2800"/>
                        </a:lnSpc>
                        <a:spcBef>
                          <a:spcPts val="0"/>
                        </a:spcBef>
                        <a:spcAft>
                          <a:spcPts val="0"/>
                        </a:spcAft>
                      </a:pPr>
                      <a:r>
                        <a:rPr lang="hu-HU" sz="2400" dirty="0">
                          <a:latin typeface="+mn-lt"/>
                          <a:ea typeface="Calibri"/>
                          <a:cs typeface="Times New Roman"/>
                        </a:rPr>
                        <a:t>A: </a:t>
                      </a:r>
                      <a:r>
                        <a:rPr lang="hu-HU" sz="2400" dirty="0" smtClean="0">
                          <a:latin typeface="+mn-lt"/>
                          <a:ea typeface="Calibri"/>
                          <a:cs typeface="Times New Roman"/>
                        </a:rPr>
                        <a:t>-0.19228 </a:t>
                      </a:r>
                      <a:endParaRPr lang="en-US" sz="2400" dirty="0">
                        <a:latin typeface="+mn-lt"/>
                        <a:ea typeface="Calibri"/>
                        <a:cs typeface="Times New Roman"/>
                      </a:endParaRPr>
                    </a:p>
                    <a:p>
                      <a:pPr marL="0" marR="0">
                        <a:lnSpc>
                          <a:spcPts val="2800"/>
                        </a:lnSpc>
                        <a:spcBef>
                          <a:spcPts val="0"/>
                        </a:spcBef>
                        <a:spcAft>
                          <a:spcPts val="0"/>
                        </a:spcAft>
                      </a:pPr>
                      <a:r>
                        <a:rPr lang="hu-HU" sz="2400" dirty="0">
                          <a:latin typeface="+mn-lt"/>
                          <a:ea typeface="Calibri"/>
                          <a:cs typeface="Times New Roman"/>
                        </a:rPr>
                        <a:t>(12.77)     </a:t>
                      </a:r>
                      <a:r>
                        <a:rPr lang="en-US" sz="2400" dirty="0">
                          <a:latin typeface="+mn-lt"/>
                          <a:ea typeface="Calibri"/>
                          <a:cs typeface="Times New Roman"/>
                        </a:rPr>
                        <a:t>[0]</a:t>
                      </a:r>
                    </a:p>
                  </a:txBody>
                  <a:tcPr marL="137160" marR="0" marT="91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2800"/>
                        </a:lnSpc>
                        <a:spcBef>
                          <a:spcPts val="0"/>
                        </a:spcBef>
                        <a:spcAft>
                          <a:spcPts val="0"/>
                        </a:spcAft>
                      </a:pPr>
                      <a:endParaRPr lang="hu-HU" sz="2400" dirty="0">
                        <a:latin typeface="+mn-lt"/>
                        <a:ea typeface="Calibri"/>
                        <a:cs typeface="Times New Roman"/>
                      </a:endParaRPr>
                    </a:p>
                  </a:txBody>
                  <a:tcPr marL="137160" marR="0" marT="91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2800"/>
                        </a:lnSpc>
                        <a:spcBef>
                          <a:spcPts val="0"/>
                        </a:spcBef>
                        <a:spcAft>
                          <a:spcPts val="0"/>
                        </a:spcAft>
                      </a:pPr>
                      <a:r>
                        <a:rPr lang="hu-HU" sz="2400" dirty="0">
                          <a:latin typeface="+mn-lt"/>
                          <a:ea typeface="Calibri"/>
                          <a:cs typeface="Times New Roman"/>
                        </a:rPr>
                        <a:t>B: </a:t>
                      </a:r>
                      <a:r>
                        <a:rPr lang="hu-HU" sz="2400" dirty="0" smtClean="0">
                          <a:latin typeface="+mn-lt"/>
                          <a:ea typeface="Calibri"/>
                          <a:cs typeface="Times New Roman"/>
                        </a:rPr>
                        <a:t>-0.19114 </a:t>
                      </a:r>
                      <a:endParaRPr lang="en-US" sz="2400" dirty="0">
                        <a:latin typeface="+mn-lt"/>
                        <a:ea typeface="Calibri"/>
                        <a:cs typeface="Times New Roman"/>
                      </a:endParaRPr>
                    </a:p>
                    <a:p>
                      <a:pPr marL="0" marR="0">
                        <a:lnSpc>
                          <a:spcPts val="2800"/>
                        </a:lnSpc>
                        <a:spcBef>
                          <a:spcPts val="0"/>
                        </a:spcBef>
                        <a:spcAft>
                          <a:spcPts val="0"/>
                        </a:spcAft>
                      </a:pPr>
                      <a:r>
                        <a:rPr lang="hu-HU" sz="2400" dirty="0">
                          <a:latin typeface="+mn-lt"/>
                          <a:ea typeface="Calibri"/>
                          <a:cs typeface="Times New Roman"/>
                        </a:rPr>
                        <a:t>(12.05)    </a:t>
                      </a:r>
                      <a:r>
                        <a:rPr lang="en-US" sz="2400" dirty="0">
                          <a:latin typeface="+mn-lt"/>
                          <a:ea typeface="Calibri"/>
                          <a:cs typeface="Times New Roman"/>
                        </a:rPr>
                        <a:t>[0.72]</a:t>
                      </a:r>
                    </a:p>
                  </a:txBody>
                  <a:tcPr marL="137160" marR="0" marT="91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2800"/>
                        </a:lnSpc>
                        <a:spcBef>
                          <a:spcPts val="0"/>
                        </a:spcBef>
                        <a:spcAft>
                          <a:spcPts val="0"/>
                        </a:spcAft>
                      </a:pPr>
                      <a:r>
                        <a:rPr lang="hu-HU" sz="2400" dirty="0">
                          <a:latin typeface="+mn-lt"/>
                          <a:ea typeface="Calibri"/>
                          <a:cs typeface="Times New Roman"/>
                        </a:rPr>
                        <a:t>A: </a:t>
                      </a:r>
                      <a:r>
                        <a:rPr lang="hu-HU" sz="2400" dirty="0" smtClean="0">
                          <a:latin typeface="+mn-lt"/>
                          <a:ea typeface="Calibri"/>
                          <a:cs typeface="Times New Roman"/>
                        </a:rPr>
                        <a:t>-0.19228 </a:t>
                      </a:r>
                      <a:endParaRPr lang="en-US" sz="2400" dirty="0">
                        <a:latin typeface="+mn-lt"/>
                        <a:ea typeface="Calibri"/>
                        <a:cs typeface="Times New Roman"/>
                      </a:endParaRPr>
                    </a:p>
                  </a:txBody>
                  <a:tcPr marL="137160" marR="0" marT="182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2800"/>
                        </a:lnSpc>
                        <a:spcBef>
                          <a:spcPts val="0"/>
                        </a:spcBef>
                        <a:spcAft>
                          <a:spcPts val="0"/>
                        </a:spcAft>
                      </a:pPr>
                      <a:r>
                        <a:rPr lang="hu-HU" sz="2400" dirty="0">
                          <a:latin typeface="+mn-lt"/>
                          <a:ea typeface="Calibri"/>
                          <a:cs typeface="Times New Roman"/>
                        </a:rPr>
                        <a:t>B: </a:t>
                      </a:r>
                      <a:r>
                        <a:rPr lang="hu-HU" sz="2400" dirty="0" smtClean="0">
                          <a:latin typeface="+mn-lt"/>
                          <a:ea typeface="Calibri"/>
                          <a:cs typeface="Times New Roman"/>
                        </a:rPr>
                        <a:t>-0.19114 </a:t>
                      </a:r>
                      <a:endParaRPr lang="en-US" sz="2400" dirty="0">
                        <a:latin typeface="+mn-lt"/>
                        <a:ea typeface="Calibri"/>
                        <a:cs typeface="Times New Roman"/>
                      </a:endParaRPr>
                    </a:p>
                  </a:txBody>
                  <a:tcPr marL="137160" marR="0" marT="182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2800"/>
                        </a:lnSpc>
                        <a:spcBef>
                          <a:spcPts val="0"/>
                        </a:spcBef>
                        <a:spcAft>
                          <a:spcPts val="0"/>
                        </a:spcAft>
                      </a:pPr>
                      <a:endParaRPr lang="hu-HU" sz="2400" dirty="0">
                        <a:latin typeface="+mn-lt"/>
                        <a:ea typeface="Calibri"/>
                        <a:cs typeface="Times New Roman"/>
                      </a:endParaRPr>
                    </a:p>
                  </a:txBody>
                  <a:tcPr marL="137160" marR="0" marT="182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2800"/>
                        </a:lnSpc>
                        <a:spcBef>
                          <a:spcPts val="0"/>
                        </a:spcBef>
                        <a:spcAft>
                          <a:spcPts val="0"/>
                        </a:spcAft>
                      </a:pPr>
                      <a:r>
                        <a:rPr lang="hu-HU" sz="2400" dirty="0">
                          <a:latin typeface="+mn-lt"/>
                          <a:ea typeface="Calibri"/>
                          <a:cs typeface="Times New Roman"/>
                        </a:rPr>
                        <a:t>B: </a:t>
                      </a:r>
                      <a:r>
                        <a:rPr lang="hu-HU" sz="2400" dirty="0" smtClean="0">
                          <a:latin typeface="+mn-lt"/>
                          <a:ea typeface="Calibri"/>
                          <a:cs typeface="Times New Roman"/>
                        </a:rPr>
                        <a:t>-0.19114 </a:t>
                      </a:r>
                      <a:endParaRPr lang="en-US" sz="2400" dirty="0">
                        <a:latin typeface="+mn-lt"/>
                        <a:ea typeface="Calibri"/>
                        <a:cs typeface="Times New Roman"/>
                      </a:endParaRPr>
                    </a:p>
                  </a:txBody>
                  <a:tcPr marL="137160" marR="0" marT="182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0">
                <a:tc>
                  <a:txBody>
                    <a:bodyPr/>
                    <a:lstStyle/>
                    <a:p>
                      <a:pPr marL="0" marR="0">
                        <a:lnSpc>
                          <a:spcPts val="2800"/>
                        </a:lnSpc>
                        <a:spcBef>
                          <a:spcPts val="0"/>
                        </a:spcBef>
                        <a:spcAft>
                          <a:spcPts val="0"/>
                        </a:spcAft>
                      </a:pPr>
                      <a:r>
                        <a:rPr lang="hu-HU" sz="2400" dirty="0" smtClean="0">
                          <a:latin typeface="+mn-lt"/>
                          <a:ea typeface="Calibri"/>
                          <a:cs typeface="Times New Roman"/>
                        </a:rPr>
                        <a:t>Cyt.(H</a:t>
                      </a:r>
                      <a:r>
                        <a:rPr lang="hu-HU" sz="2400" baseline="-25000" dirty="0" smtClean="0">
                          <a:latin typeface="+mn-lt"/>
                          <a:ea typeface="Calibri"/>
                          <a:cs typeface="Times New Roman"/>
                        </a:rPr>
                        <a:t>2</a:t>
                      </a:r>
                      <a:r>
                        <a:rPr lang="hu-HU" sz="2400" dirty="0" smtClean="0">
                          <a:latin typeface="+mn-lt"/>
                          <a:ea typeface="Calibri"/>
                          <a:cs typeface="Times New Roman"/>
                        </a:rPr>
                        <a:t>O)</a:t>
                      </a:r>
                      <a:r>
                        <a:rPr lang="hu-HU" sz="2400" baseline="-25000" dirty="0" smtClean="0">
                          <a:latin typeface="+mn-lt"/>
                          <a:ea typeface="Calibri"/>
                          <a:cs typeface="Times New Roman"/>
                        </a:rPr>
                        <a:t>2  </a:t>
                      </a:r>
                      <a:r>
                        <a:rPr lang="hu-HU" sz="2400" dirty="0" smtClean="0">
                          <a:latin typeface="+mn-lt"/>
                          <a:ea typeface="Calibri"/>
                          <a:cs typeface="Times New Roman"/>
                        </a:rPr>
                        <a:t>E+546</a:t>
                      </a:r>
                    </a:p>
                    <a:p>
                      <a:pPr marL="0" marR="0" indent="0" algn="ctr" defTabSz="914400" rtl="0" eaLnBrk="1" fontAlgn="auto" latinLnBrk="0" hangingPunct="1">
                        <a:lnSpc>
                          <a:spcPts val="2800"/>
                        </a:lnSpc>
                        <a:spcBef>
                          <a:spcPts val="0"/>
                        </a:spcBef>
                        <a:spcAft>
                          <a:spcPts val="0"/>
                        </a:spcAft>
                        <a:buClrTx/>
                        <a:buSzTx/>
                        <a:buFontTx/>
                        <a:buNone/>
                        <a:tabLst/>
                        <a:defRPr/>
                      </a:pPr>
                      <a:r>
                        <a:rPr lang="hu-HU" sz="2400" dirty="0" smtClean="0">
                          <a:latin typeface="+mn-lt"/>
                          <a:ea typeface="Calibri"/>
                          <a:cs typeface="Times New Roman"/>
                          <a:sym typeface="Symbol"/>
                        </a:rPr>
                        <a:t></a:t>
                      </a:r>
                      <a:endParaRPr lang="en-US" sz="2400" dirty="0" smtClean="0">
                        <a:latin typeface="+mn-lt"/>
                        <a:ea typeface="Calibri"/>
                        <a:cs typeface="Times New Roman"/>
                      </a:endParaRPr>
                    </a:p>
                  </a:txBody>
                  <a:tcPr marL="137160" marR="0" marT="91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2800"/>
                        </a:lnSpc>
                        <a:spcBef>
                          <a:spcPts val="0"/>
                        </a:spcBef>
                        <a:spcAft>
                          <a:spcPts val="0"/>
                        </a:spcAft>
                      </a:pPr>
                      <a:r>
                        <a:rPr lang="hu-HU" sz="2400" dirty="0">
                          <a:latin typeface="+mn-lt"/>
                          <a:ea typeface="Calibri"/>
                          <a:cs typeface="Times New Roman"/>
                        </a:rPr>
                        <a:t>AA: </a:t>
                      </a:r>
                      <a:r>
                        <a:rPr lang="hu-HU" sz="2400" dirty="0" smtClean="0">
                          <a:latin typeface="+mn-lt"/>
                          <a:ea typeface="Calibri"/>
                          <a:cs typeface="Times New Roman"/>
                        </a:rPr>
                        <a:t>-0.47293</a:t>
                      </a:r>
                      <a:endParaRPr lang="en-US" sz="2400" dirty="0">
                        <a:latin typeface="+mn-lt"/>
                        <a:ea typeface="Calibri"/>
                        <a:cs typeface="Times New Roman"/>
                      </a:endParaRPr>
                    </a:p>
                    <a:p>
                      <a:pPr marL="0" marR="0">
                        <a:lnSpc>
                          <a:spcPts val="2800"/>
                        </a:lnSpc>
                        <a:spcBef>
                          <a:spcPts val="0"/>
                        </a:spcBef>
                        <a:spcAft>
                          <a:spcPts val="0"/>
                        </a:spcAft>
                      </a:pPr>
                      <a:r>
                        <a:rPr lang="hu-HU" sz="2400" dirty="0">
                          <a:latin typeface="+mn-lt"/>
                          <a:ea typeface="Calibri"/>
                          <a:cs typeface="Times New Roman"/>
                        </a:rPr>
                        <a:t> (12.38)    </a:t>
                      </a:r>
                      <a:r>
                        <a:rPr lang="en-US" sz="2400" dirty="0">
                          <a:latin typeface="+mn-lt"/>
                          <a:ea typeface="Calibri"/>
                          <a:cs typeface="Times New Roman"/>
                        </a:rPr>
                        <a:t>[0]</a:t>
                      </a:r>
                    </a:p>
                  </a:txBody>
                  <a:tcPr marL="137160" marR="0" marT="91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2800"/>
                        </a:lnSpc>
                        <a:spcBef>
                          <a:spcPts val="0"/>
                        </a:spcBef>
                        <a:spcAft>
                          <a:spcPts val="0"/>
                        </a:spcAft>
                      </a:pPr>
                      <a:r>
                        <a:rPr lang="hu-HU" sz="2400" dirty="0">
                          <a:latin typeface="+mn-lt"/>
                          <a:ea typeface="Calibri"/>
                          <a:cs typeface="Times New Roman"/>
                        </a:rPr>
                        <a:t>AA: </a:t>
                      </a:r>
                      <a:r>
                        <a:rPr lang="hu-HU" sz="2400" dirty="0" smtClean="0">
                          <a:latin typeface="+mn-lt"/>
                          <a:ea typeface="Calibri"/>
                          <a:cs typeface="Times New Roman"/>
                        </a:rPr>
                        <a:t>-0.47293</a:t>
                      </a:r>
                      <a:endParaRPr lang="en-US" sz="2400" dirty="0">
                        <a:latin typeface="+mn-lt"/>
                        <a:ea typeface="Calibri"/>
                        <a:cs typeface="Times New Roman"/>
                      </a:endParaRPr>
                    </a:p>
                  </a:txBody>
                  <a:tcPr marL="137160" marR="0" marT="91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2800"/>
                        </a:lnSpc>
                        <a:spcBef>
                          <a:spcPts val="0"/>
                        </a:spcBef>
                        <a:spcAft>
                          <a:spcPts val="0"/>
                        </a:spcAft>
                      </a:pPr>
                      <a:r>
                        <a:rPr lang="hu-HU" sz="2400" dirty="0">
                          <a:latin typeface="+mn-lt"/>
                          <a:ea typeface="Calibri"/>
                          <a:cs typeface="Times New Roman"/>
                        </a:rPr>
                        <a:t>AB: </a:t>
                      </a:r>
                      <a:r>
                        <a:rPr lang="hu-HU" sz="2400" dirty="0" smtClean="0">
                          <a:latin typeface="+mn-lt"/>
                          <a:ea typeface="Calibri"/>
                          <a:cs typeface="Times New Roman"/>
                        </a:rPr>
                        <a:t>-0.47221</a:t>
                      </a:r>
                      <a:endParaRPr lang="en-US" sz="2400" dirty="0">
                        <a:latin typeface="+mn-lt"/>
                        <a:ea typeface="Calibri"/>
                        <a:cs typeface="Times New Roman"/>
                      </a:endParaRPr>
                    </a:p>
                    <a:p>
                      <a:pPr marL="0" marR="0">
                        <a:lnSpc>
                          <a:spcPts val="2800"/>
                        </a:lnSpc>
                        <a:spcBef>
                          <a:spcPts val="0"/>
                        </a:spcBef>
                        <a:spcAft>
                          <a:spcPts val="0"/>
                        </a:spcAft>
                      </a:pPr>
                      <a:r>
                        <a:rPr lang="hu-HU" sz="2400" dirty="0">
                          <a:latin typeface="+mn-lt"/>
                          <a:ea typeface="Calibri"/>
                          <a:cs typeface="Times New Roman"/>
                        </a:rPr>
                        <a:t> (12.65)   </a:t>
                      </a:r>
                      <a:r>
                        <a:rPr lang="en-US" sz="2400" dirty="0">
                          <a:latin typeface="+mn-lt"/>
                          <a:ea typeface="Calibri"/>
                          <a:cs typeface="Times New Roman"/>
                        </a:rPr>
                        <a:t>[0.45]</a:t>
                      </a:r>
                    </a:p>
                  </a:txBody>
                  <a:tcPr marL="137160" marR="0" marT="91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2800"/>
                        </a:lnSpc>
                        <a:spcBef>
                          <a:spcPts val="0"/>
                        </a:spcBef>
                        <a:spcAft>
                          <a:spcPts val="0"/>
                        </a:spcAft>
                      </a:pPr>
                      <a:r>
                        <a:rPr lang="hu-HU" sz="2400" dirty="0">
                          <a:latin typeface="+mn-lt"/>
                          <a:ea typeface="Calibri"/>
                          <a:cs typeface="Times New Roman"/>
                        </a:rPr>
                        <a:t>AB: </a:t>
                      </a:r>
                      <a:r>
                        <a:rPr lang="hu-HU" sz="2400" dirty="0" smtClean="0">
                          <a:latin typeface="+mn-lt"/>
                          <a:ea typeface="Calibri"/>
                          <a:cs typeface="Times New Roman"/>
                        </a:rPr>
                        <a:t>-0.47221</a:t>
                      </a:r>
                      <a:endParaRPr lang="en-US" sz="2400" dirty="0">
                        <a:latin typeface="+mn-lt"/>
                        <a:ea typeface="Calibri"/>
                        <a:cs typeface="Times New Roman"/>
                      </a:endParaRPr>
                    </a:p>
                    <a:p>
                      <a:pPr marL="0" marR="0">
                        <a:lnSpc>
                          <a:spcPts val="2800"/>
                        </a:lnSpc>
                        <a:spcBef>
                          <a:spcPts val="0"/>
                        </a:spcBef>
                        <a:spcAft>
                          <a:spcPts val="0"/>
                        </a:spcAft>
                      </a:pPr>
                      <a:r>
                        <a:rPr lang="hu-HU" sz="2400" dirty="0">
                          <a:latin typeface="+mn-lt"/>
                          <a:ea typeface="Calibri"/>
                          <a:cs typeface="Times New Roman"/>
                        </a:rPr>
                        <a:t> (11.94)</a:t>
                      </a:r>
                      <a:endParaRPr lang="en-US" sz="2400" dirty="0">
                        <a:latin typeface="+mn-lt"/>
                        <a:ea typeface="Calibri"/>
                        <a:cs typeface="Times New Roman"/>
                      </a:endParaRPr>
                    </a:p>
                  </a:txBody>
                  <a:tcPr marL="137160" marR="0" marT="91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2800"/>
                        </a:lnSpc>
                        <a:spcBef>
                          <a:spcPts val="0"/>
                        </a:spcBef>
                        <a:spcAft>
                          <a:spcPts val="0"/>
                        </a:spcAft>
                      </a:pPr>
                      <a:r>
                        <a:rPr lang="hu-HU" sz="2400" dirty="0">
                          <a:latin typeface="+mn-lt"/>
                          <a:ea typeface="Calibri"/>
                          <a:cs typeface="Times New Roman"/>
                        </a:rPr>
                        <a:t>BB: </a:t>
                      </a:r>
                      <a:r>
                        <a:rPr lang="hu-HU" sz="2400" dirty="0" smtClean="0">
                          <a:latin typeface="+mn-lt"/>
                          <a:ea typeface="Calibri"/>
                          <a:cs typeface="Times New Roman"/>
                        </a:rPr>
                        <a:t>-0.47108 </a:t>
                      </a:r>
                      <a:endParaRPr lang="en-US" sz="2400" dirty="0">
                        <a:latin typeface="+mn-lt"/>
                        <a:ea typeface="Calibri"/>
                        <a:cs typeface="Times New Roman"/>
                      </a:endParaRPr>
                    </a:p>
                    <a:p>
                      <a:pPr marL="0" marR="0">
                        <a:lnSpc>
                          <a:spcPts val="2800"/>
                        </a:lnSpc>
                        <a:spcBef>
                          <a:spcPts val="0"/>
                        </a:spcBef>
                        <a:spcAft>
                          <a:spcPts val="0"/>
                        </a:spcAft>
                      </a:pPr>
                      <a:r>
                        <a:rPr lang="hu-HU" sz="2400" dirty="0">
                          <a:latin typeface="+mn-lt"/>
                          <a:ea typeface="Calibri"/>
                          <a:cs typeface="Times New Roman"/>
                        </a:rPr>
                        <a:t>(11.94) )   </a:t>
                      </a:r>
                      <a:r>
                        <a:rPr lang="en-US" sz="2400" dirty="0">
                          <a:latin typeface="+mn-lt"/>
                          <a:ea typeface="Calibri"/>
                          <a:cs typeface="Times New Roman"/>
                        </a:rPr>
                        <a:t>[1.16]</a:t>
                      </a:r>
                    </a:p>
                  </a:txBody>
                  <a:tcPr marL="137160" marR="0" marT="91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2800"/>
                        </a:lnSpc>
                        <a:spcBef>
                          <a:spcPts val="0"/>
                        </a:spcBef>
                        <a:spcAft>
                          <a:spcPts val="0"/>
                        </a:spcAft>
                      </a:pPr>
                      <a:r>
                        <a:rPr lang="hu-HU" sz="2400" dirty="0">
                          <a:latin typeface="+mn-lt"/>
                          <a:ea typeface="Calibri"/>
                          <a:cs typeface="Times New Roman"/>
                        </a:rPr>
                        <a:t>BB: </a:t>
                      </a:r>
                      <a:r>
                        <a:rPr lang="hu-HU" sz="2400" dirty="0" smtClean="0">
                          <a:latin typeface="+mn-lt"/>
                          <a:ea typeface="Calibri"/>
                          <a:cs typeface="Times New Roman"/>
                        </a:rPr>
                        <a:t>-0.47108 </a:t>
                      </a:r>
                      <a:endParaRPr lang="en-US" sz="2400" dirty="0">
                        <a:latin typeface="+mn-lt"/>
                        <a:ea typeface="Calibri"/>
                        <a:cs typeface="Times New Roman"/>
                      </a:endParaRPr>
                    </a:p>
                  </a:txBody>
                  <a:tcPr marL="137160" marR="0" marT="91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2800"/>
                        </a:lnSpc>
                        <a:spcBef>
                          <a:spcPts val="0"/>
                        </a:spcBef>
                        <a:spcAft>
                          <a:spcPts val="0"/>
                        </a:spcAft>
                      </a:pPr>
                      <a:r>
                        <a:rPr lang="hu-HU" sz="2400" dirty="0">
                          <a:latin typeface="+mn-lt"/>
                          <a:ea typeface="Calibri"/>
                          <a:cs typeface="Times New Roman"/>
                        </a:rPr>
                        <a:t>BC: </a:t>
                      </a:r>
                      <a:r>
                        <a:rPr lang="hu-HU" sz="2400" dirty="0" smtClean="0">
                          <a:latin typeface="+mn-lt"/>
                          <a:ea typeface="Calibri"/>
                          <a:cs typeface="Times New Roman"/>
                        </a:rPr>
                        <a:t>-0.47023</a:t>
                      </a:r>
                      <a:endParaRPr lang="en-US" sz="2400" dirty="0">
                        <a:latin typeface="+mn-lt"/>
                        <a:ea typeface="Calibri"/>
                        <a:cs typeface="Times New Roman"/>
                      </a:endParaRPr>
                    </a:p>
                    <a:p>
                      <a:pPr marL="0" marR="0">
                        <a:lnSpc>
                          <a:spcPts val="2800"/>
                        </a:lnSpc>
                        <a:spcBef>
                          <a:spcPts val="0"/>
                        </a:spcBef>
                        <a:spcAft>
                          <a:spcPts val="0"/>
                        </a:spcAft>
                      </a:pPr>
                      <a:r>
                        <a:rPr lang="hu-HU" sz="2400" dirty="0">
                          <a:latin typeface="+mn-lt"/>
                          <a:ea typeface="Calibri"/>
                          <a:cs typeface="Times New Roman"/>
                        </a:rPr>
                        <a:t> (11.41)  </a:t>
                      </a:r>
                      <a:r>
                        <a:rPr lang="en-US" sz="2400" dirty="0">
                          <a:latin typeface="+mn-lt"/>
                          <a:ea typeface="Calibri"/>
                          <a:cs typeface="Times New Roman"/>
                        </a:rPr>
                        <a:t>[1.69]</a:t>
                      </a:r>
                    </a:p>
                  </a:txBody>
                  <a:tcPr marL="137160" marR="0" marT="91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0">
                <a:tc>
                  <a:txBody>
                    <a:bodyPr/>
                    <a:lstStyle/>
                    <a:p>
                      <a:pPr marL="0" marR="0" indent="0" algn="l" defTabSz="914400" rtl="0" eaLnBrk="1" fontAlgn="auto" latinLnBrk="0" hangingPunct="1">
                        <a:lnSpc>
                          <a:spcPts val="2800"/>
                        </a:lnSpc>
                        <a:spcBef>
                          <a:spcPts val="0"/>
                        </a:spcBef>
                        <a:spcAft>
                          <a:spcPts val="0"/>
                        </a:spcAft>
                        <a:buClrTx/>
                        <a:buSzTx/>
                        <a:buFontTx/>
                        <a:buNone/>
                        <a:tabLst/>
                        <a:defRPr/>
                      </a:pPr>
                      <a:r>
                        <a:rPr lang="hu-HU" sz="2400" dirty="0">
                          <a:latin typeface="+mn-lt"/>
                          <a:ea typeface="Calibri"/>
                          <a:cs typeface="Times New Roman"/>
                        </a:rPr>
                        <a:t>Cyt.(</a:t>
                      </a:r>
                      <a:r>
                        <a:rPr lang="hu-HU" sz="2400" dirty="0" smtClean="0">
                          <a:latin typeface="+mn-lt"/>
                          <a:ea typeface="Calibri"/>
                          <a:cs typeface="Times New Roman"/>
                        </a:rPr>
                        <a:t>H</a:t>
                      </a:r>
                      <a:r>
                        <a:rPr lang="hu-HU" sz="2400" baseline="-25000" dirty="0" smtClean="0">
                          <a:latin typeface="+mn-lt"/>
                          <a:ea typeface="Calibri"/>
                          <a:cs typeface="Times New Roman"/>
                        </a:rPr>
                        <a:t>2</a:t>
                      </a:r>
                      <a:r>
                        <a:rPr lang="hu-HU" sz="2400" dirty="0" smtClean="0">
                          <a:latin typeface="+mn-lt"/>
                          <a:ea typeface="Calibri"/>
                          <a:cs typeface="Times New Roman"/>
                        </a:rPr>
                        <a:t>O)</a:t>
                      </a:r>
                      <a:r>
                        <a:rPr lang="hu-HU" sz="2400" baseline="-25000" dirty="0" smtClean="0">
                          <a:latin typeface="+mn-lt"/>
                          <a:ea typeface="Calibri"/>
                          <a:cs typeface="Times New Roman"/>
                        </a:rPr>
                        <a:t>3  </a:t>
                      </a:r>
                      <a:r>
                        <a:rPr lang="hu-HU" sz="2400" dirty="0" smtClean="0">
                          <a:latin typeface="+mn-lt"/>
                          <a:ea typeface="Calibri"/>
                          <a:cs typeface="Times New Roman"/>
                        </a:rPr>
                        <a:t>E+622</a:t>
                      </a:r>
                    </a:p>
                    <a:p>
                      <a:pPr marL="0" marR="0" indent="0" algn="ctr" defTabSz="914400" rtl="0" eaLnBrk="1" fontAlgn="auto" latinLnBrk="0" hangingPunct="1">
                        <a:lnSpc>
                          <a:spcPts val="2800"/>
                        </a:lnSpc>
                        <a:spcBef>
                          <a:spcPts val="0"/>
                        </a:spcBef>
                        <a:spcAft>
                          <a:spcPts val="0"/>
                        </a:spcAft>
                        <a:buClrTx/>
                        <a:buSzTx/>
                        <a:buFontTx/>
                        <a:buNone/>
                        <a:tabLst/>
                        <a:defRPr/>
                      </a:pPr>
                      <a:r>
                        <a:rPr lang="hu-HU" sz="2400" dirty="0" smtClean="0">
                          <a:latin typeface="+mn-lt"/>
                          <a:ea typeface="Calibri"/>
                          <a:cs typeface="Times New Roman"/>
                          <a:sym typeface="Symbol"/>
                        </a:rPr>
                        <a:t></a:t>
                      </a:r>
                      <a:r>
                        <a:rPr lang="hu-HU" sz="2400" baseline="-25000" dirty="0" smtClean="0">
                          <a:latin typeface="+mn-lt"/>
                          <a:ea typeface="Calibri"/>
                          <a:cs typeface="Times New Roman"/>
                        </a:rPr>
                        <a:t> </a:t>
                      </a:r>
                      <a:endParaRPr lang="en-US" sz="2400" dirty="0">
                        <a:latin typeface="+mn-lt"/>
                        <a:ea typeface="Calibri"/>
                        <a:cs typeface="Times New Roman"/>
                      </a:endParaRPr>
                    </a:p>
                  </a:txBody>
                  <a:tcPr marL="137160" marR="0" marT="91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2800"/>
                        </a:lnSpc>
                        <a:spcBef>
                          <a:spcPts val="0"/>
                        </a:spcBef>
                        <a:spcAft>
                          <a:spcPts val="0"/>
                        </a:spcAft>
                      </a:pPr>
                      <a:r>
                        <a:rPr lang="hu-HU" sz="2400" dirty="0">
                          <a:latin typeface="+mn-lt"/>
                          <a:ea typeface="Calibri"/>
                          <a:cs typeface="Times New Roman"/>
                        </a:rPr>
                        <a:t>AAA: </a:t>
                      </a:r>
                      <a:r>
                        <a:rPr lang="hu-HU" sz="2400" dirty="0" smtClean="0">
                          <a:latin typeface="+mn-lt"/>
                          <a:ea typeface="Calibri"/>
                          <a:cs typeface="Times New Roman"/>
                        </a:rPr>
                        <a:t>-0.74897 </a:t>
                      </a:r>
                      <a:endParaRPr lang="en-US" sz="2400" dirty="0">
                        <a:latin typeface="+mn-lt"/>
                        <a:ea typeface="Calibri"/>
                        <a:cs typeface="Times New Roman"/>
                      </a:endParaRPr>
                    </a:p>
                    <a:p>
                      <a:pPr marL="0" marR="0">
                        <a:lnSpc>
                          <a:spcPts val="2800"/>
                        </a:lnSpc>
                        <a:spcBef>
                          <a:spcPts val="0"/>
                        </a:spcBef>
                        <a:spcAft>
                          <a:spcPts val="0"/>
                        </a:spcAft>
                      </a:pPr>
                      <a:r>
                        <a:rPr lang="hu-HU" sz="2400" dirty="0">
                          <a:latin typeface="+mn-lt"/>
                          <a:ea typeface="Calibri"/>
                          <a:cs typeface="Times New Roman"/>
                        </a:rPr>
                        <a:t>(9.49)  </a:t>
                      </a:r>
                      <a:r>
                        <a:rPr lang="en-US" sz="2400" dirty="0">
                          <a:latin typeface="+mn-lt"/>
                          <a:ea typeface="Calibri"/>
                          <a:cs typeface="Times New Roman"/>
                        </a:rPr>
                        <a:t>[2.49]</a:t>
                      </a:r>
                    </a:p>
                  </a:txBody>
                  <a:tcPr marL="137160" marR="0" marT="91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2800"/>
                        </a:lnSpc>
                        <a:spcBef>
                          <a:spcPts val="0"/>
                        </a:spcBef>
                        <a:spcAft>
                          <a:spcPts val="0"/>
                        </a:spcAft>
                      </a:pPr>
                      <a:r>
                        <a:rPr lang="hu-HU" sz="2400" dirty="0" smtClean="0">
                          <a:latin typeface="+mn-lt"/>
                          <a:ea typeface="Calibri"/>
                          <a:cs typeface="Times New Roman"/>
                        </a:rPr>
                        <a:t>AAB</a:t>
                      </a:r>
                      <a:r>
                        <a:rPr lang="hu-HU" sz="2400" dirty="0">
                          <a:latin typeface="+mn-lt"/>
                          <a:ea typeface="Calibri"/>
                          <a:cs typeface="Times New Roman"/>
                        </a:rPr>
                        <a:t>: </a:t>
                      </a:r>
                      <a:r>
                        <a:rPr lang="hu-HU" sz="2400" dirty="0" smtClean="0">
                          <a:latin typeface="+mn-lt"/>
                          <a:ea typeface="Calibri"/>
                          <a:cs typeface="Times New Roman"/>
                        </a:rPr>
                        <a:t>-0.75294</a:t>
                      </a:r>
                      <a:endParaRPr lang="en-US" sz="2400" dirty="0">
                        <a:latin typeface="+mn-lt"/>
                        <a:ea typeface="Calibri"/>
                        <a:cs typeface="Times New Roman"/>
                      </a:endParaRPr>
                    </a:p>
                    <a:p>
                      <a:pPr marL="0" marR="0">
                        <a:lnSpc>
                          <a:spcPts val="2800"/>
                        </a:lnSpc>
                        <a:spcBef>
                          <a:spcPts val="0"/>
                        </a:spcBef>
                        <a:spcAft>
                          <a:spcPts val="0"/>
                        </a:spcAft>
                      </a:pPr>
                      <a:r>
                        <a:rPr lang="hu-HU" sz="2400" dirty="0">
                          <a:latin typeface="+mn-lt"/>
                          <a:ea typeface="Calibri"/>
                          <a:cs typeface="Times New Roman"/>
                        </a:rPr>
                        <a:t>(11.99) )    </a:t>
                      </a:r>
                      <a:r>
                        <a:rPr lang="en-US" sz="2400" dirty="0">
                          <a:latin typeface="+mn-lt"/>
                          <a:ea typeface="Calibri"/>
                          <a:cs typeface="Times New Roman"/>
                        </a:rPr>
                        <a:t>[0]</a:t>
                      </a:r>
                    </a:p>
                  </a:txBody>
                  <a:tcPr marL="137160" marR="0" marT="91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2800"/>
                        </a:lnSpc>
                        <a:spcBef>
                          <a:spcPts val="0"/>
                        </a:spcBef>
                        <a:spcAft>
                          <a:spcPts val="0"/>
                        </a:spcAft>
                      </a:pPr>
                      <a:r>
                        <a:rPr lang="hu-HU" sz="2400" dirty="0">
                          <a:latin typeface="+mn-lt"/>
                          <a:ea typeface="Calibri"/>
                          <a:cs typeface="Times New Roman"/>
                        </a:rPr>
                        <a:t>AAB: </a:t>
                      </a:r>
                      <a:r>
                        <a:rPr lang="hu-HU" sz="2400" dirty="0" smtClean="0">
                          <a:latin typeface="+mn-lt"/>
                          <a:ea typeface="Calibri"/>
                          <a:cs typeface="Times New Roman"/>
                        </a:rPr>
                        <a:t>-0.75294</a:t>
                      </a:r>
                      <a:endParaRPr lang="en-US" sz="2400" dirty="0">
                        <a:latin typeface="+mn-lt"/>
                        <a:ea typeface="Calibri"/>
                        <a:cs typeface="Times New Roman"/>
                      </a:endParaRPr>
                    </a:p>
                    <a:p>
                      <a:pPr marL="0" marR="0">
                        <a:lnSpc>
                          <a:spcPts val="2800"/>
                        </a:lnSpc>
                        <a:spcBef>
                          <a:spcPts val="0"/>
                        </a:spcBef>
                        <a:spcAft>
                          <a:spcPts val="0"/>
                        </a:spcAft>
                      </a:pPr>
                      <a:r>
                        <a:rPr lang="hu-HU" sz="2400" dirty="0">
                          <a:latin typeface="+mn-lt"/>
                          <a:ea typeface="Calibri"/>
                          <a:cs typeface="Times New Roman"/>
                        </a:rPr>
                        <a:t>(12.44)</a:t>
                      </a:r>
                      <a:endParaRPr lang="en-US" sz="2400" dirty="0">
                        <a:latin typeface="+mn-lt"/>
                        <a:ea typeface="Calibri"/>
                        <a:cs typeface="Times New Roman"/>
                      </a:endParaRPr>
                    </a:p>
                  </a:txBody>
                  <a:tcPr marL="137160" marR="0" marT="91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2800"/>
                        </a:lnSpc>
                        <a:spcBef>
                          <a:spcPts val="0"/>
                        </a:spcBef>
                        <a:spcAft>
                          <a:spcPts val="0"/>
                        </a:spcAft>
                      </a:pPr>
                      <a:r>
                        <a:rPr lang="hu-HU" sz="2400" dirty="0">
                          <a:latin typeface="+mn-lt"/>
                          <a:ea typeface="Calibri"/>
                          <a:cs typeface="Times New Roman"/>
                        </a:rPr>
                        <a:t>ABB: </a:t>
                      </a:r>
                      <a:r>
                        <a:rPr lang="hu-HU" sz="2400" dirty="0" smtClean="0">
                          <a:latin typeface="+mn-lt"/>
                          <a:ea typeface="Calibri"/>
                          <a:cs typeface="Times New Roman"/>
                        </a:rPr>
                        <a:t>-0.75198</a:t>
                      </a:r>
                      <a:endParaRPr lang="en-US" sz="2400" dirty="0">
                        <a:latin typeface="+mn-lt"/>
                        <a:ea typeface="Calibri"/>
                        <a:cs typeface="Times New Roman"/>
                      </a:endParaRPr>
                    </a:p>
                    <a:p>
                      <a:pPr marL="0" marR="0">
                        <a:lnSpc>
                          <a:spcPts val="2800"/>
                        </a:lnSpc>
                        <a:spcBef>
                          <a:spcPts val="0"/>
                        </a:spcBef>
                        <a:spcAft>
                          <a:spcPts val="0"/>
                        </a:spcAft>
                      </a:pPr>
                      <a:r>
                        <a:rPr lang="hu-HU" sz="2400" dirty="0">
                          <a:latin typeface="+mn-lt"/>
                          <a:ea typeface="Calibri"/>
                          <a:cs typeface="Times New Roman"/>
                        </a:rPr>
                        <a:t>(11.83)  </a:t>
                      </a:r>
                      <a:r>
                        <a:rPr lang="en-US" sz="2400" dirty="0">
                          <a:latin typeface="+mn-lt"/>
                          <a:ea typeface="Calibri"/>
                          <a:cs typeface="Times New Roman"/>
                        </a:rPr>
                        <a:t>[0.60]</a:t>
                      </a:r>
                    </a:p>
                  </a:txBody>
                  <a:tcPr marL="137160" marR="0" marT="91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2800"/>
                        </a:lnSpc>
                        <a:spcBef>
                          <a:spcPts val="0"/>
                        </a:spcBef>
                        <a:spcAft>
                          <a:spcPts val="0"/>
                        </a:spcAft>
                      </a:pPr>
                      <a:r>
                        <a:rPr lang="hu-HU" sz="2400" dirty="0">
                          <a:latin typeface="+mn-lt"/>
                          <a:ea typeface="Calibri"/>
                          <a:cs typeface="Times New Roman"/>
                        </a:rPr>
                        <a:t>ABB: </a:t>
                      </a:r>
                      <a:r>
                        <a:rPr lang="hu-HU" sz="2400" dirty="0" smtClean="0">
                          <a:latin typeface="+mn-lt"/>
                          <a:ea typeface="Calibri"/>
                          <a:cs typeface="Times New Roman"/>
                        </a:rPr>
                        <a:t>-0.75198</a:t>
                      </a:r>
                      <a:endParaRPr lang="en-US" sz="2400" dirty="0">
                        <a:latin typeface="+mn-lt"/>
                        <a:ea typeface="Calibri"/>
                        <a:cs typeface="Times New Roman"/>
                      </a:endParaRPr>
                    </a:p>
                    <a:p>
                      <a:pPr marL="0" marR="0">
                        <a:lnSpc>
                          <a:spcPts val="2800"/>
                        </a:lnSpc>
                        <a:spcBef>
                          <a:spcPts val="0"/>
                        </a:spcBef>
                        <a:spcAft>
                          <a:spcPts val="0"/>
                        </a:spcAft>
                      </a:pPr>
                      <a:r>
                        <a:rPr lang="hu-HU" sz="2400" dirty="0">
                          <a:latin typeface="+mn-lt"/>
                          <a:ea typeface="Calibri"/>
                          <a:cs typeface="Times New Roman"/>
                        </a:rPr>
                        <a:t>(12.54)</a:t>
                      </a:r>
                      <a:endParaRPr lang="en-US" sz="2400" dirty="0">
                        <a:latin typeface="+mn-lt"/>
                        <a:ea typeface="Calibri"/>
                        <a:cs typeface="Times New Roman"/>
                      </a:endParaRPr>
                    </a:p>
                  </a:txBody>
                  <a:tcPr marL="137160" marR="0" marT="91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2800"/>
                        </a:lnSpc>
                        <a:spcBef>
                          <a:spcPts val="0"/>
                        </a:spcBef>
                        <a:spcAft>
                          <a:spcPts val="0"/>
                        </a:spcAft>
                      </a:pPr>
                      <a:r>
                        <a:rPr lang="hu-HU" sz="2400" dirty="0">
                          <a:latin typeface="+mn-lt"/>
                          <a:ea typeface="Calibri"/>
                          <a:cs typeface="Times New Roman"/>
                        </a:rPr>
                        <a:t>BBB: </a:t>
                      </a:r>
                      <a:r>
                        <a:rPr lang="hu-HU" sz="2400" dirty="0" smtClean="0">
                          <a:latin typeface="+mn-lt"/>
                          <a:ea typeface="Calibri"/>
                          <a:cs typeface="Times New Roman"/>
                        </a:rPr>
                        <a:t>-0.74871</a:t>
                      </a:r>
                      <a:endParaRPr lang="en-US" sz="2400" dirty="0">
                        <a:latin typeface="+mn-lt"/>
                        <a:ea typeface="Calibri"/>
                        <a:cs typeface="Times New Roman"/>
                      </a:endParaRPr>
                    </a:p>
                    <a:p>
                      <a:pPr marL="0" marR="0">
                        <a:lnSpc>
                          <a:spcPts val="2800"/>
                        </a:lnSpc>
                        <a:spcBef>
                          <a:spcPts val="0"/>
                        </a:spcBef>
                        <a:spcAft>
                          <a:spcPts val="0"/>
                        </a:spcAft>
                      </a:pPr>
                      <a:r>
                        <a:rPr lang="hu-HU" sz="2400" dirty="0">
                          <a:latin typeface="+mn-lt"/>
                          <a:ea typeface="Calibri"/>
                          <a:cs typeface="Times New Roman"/>
                        </a:rPr>
                        <a:t>(10.49)  </a:t>
                      </a:r>
                      <a:r>
                        <a:rPr lang="en-US" sz="2400" dirty="0">
                          <a:latin typeface="+mn-lt"/>
                          <a:ea typeface="Calibri"/>
                          <a:cs typeface="Times New Roman"/>
                        </a:rPr>
                        <a:t>[2.65]</a:t>
                      </a:r>
                    </a:p>
                  </a:txBody>
                  <a:tcPr marL="137160" marR="0" marT="91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2800"/>
                        </a:lnSpc>
                        <a:spcBef>
                          <a:spcPts val="0"/>
                        </a:spcBef>
                        <a:spcAft>
                          <a:spcPts val="0"/>
                        </a:spcAft>
                      </a:pPr>
                      <a:endParaRPr lang="hu-HU" sz="2400" dirty="0">
                        <a:latin typeface="+mn-lt"/>
                        <a:ea typeface="Calibri"/>
                        <a:cs typeface="Times New Roman"/>
                      </a:endParaRPr>
                    </a:p>
                  </a:txBody>
                  <a:tcPr marL="137160" marR="0" marT="91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0">
                <a:tc>
                  <a:txBody>
                    <a:bodyPr/>
                    <a:lstStyle/>
                    <a:p>
                      <a:pPr marL="0" marR="0">
                        <a:lnSpc>
                          <a:spcPts val="2800"/>
                        </a:lnSpc>
                        <a:spcBef>
                          <a:spcPts val="0"/>
                        </a:spcBef>
                        <a:spcAft>
                          <a:spcPts val="0"/>
                        </a:spcAft>
                      </a:pPr>
                      <a:r>
                        <a:rPr lang="hu-HU" sz="2400" dirty="0">
                          <a:latin typeface="+mn-lt"/>
                          <a:ea typeface="Calibri"/>
                          <a:cs typeface="Times New Roman"/>
                        </a:rPr>
                        <a:t>Cyt.(</a:t>
                      </a:r>
                      <a:r>
                        <a:rPr lang="hu-HU" sz="2400" dirty="0" smtClean="0">
                          <a:latin typeface="+mn-lt"/>
                          <a:ea typeface="Calibri"/>
                          <a:cs typeface="Times New Roman"/>
                        </a:rPr>
                        <a:t>H</a:t>
                      </a:r>
                      <a:r>
                        <a:rPr lang="hu-HU" sz="2400" baseline="-25000" dirty="0" smtClean="0">
                          <a:latin typeface="+mn-lt"/>
                          <a:ea typeface="Calibri"/>
                          <a:cs typeface="Times New Roman"/>
                        </a:rPr>
                        <a:t>2</a:t>
                      </a:r>
                      <a:r>
                        <a:rPr lang="hu-HU" sz="2400" dirty="0" smtClean="0">
                          <a:latin typeface="+mn-lt"/>
                          <a:ea typeface="Calibri"/>
                          <a:cs typeface="Times New Roman"/>
                        </a:rPr>
                        <a:t>O)</a:t>
                      </a:r>
                      <a:r>
                        <a:rPr lang="hu-HU" sz="2400" baseline="-25000" dirty="0" smtClean="0">
                          <a:latin typeface="+mn-lt"/>
                          <a:ea typeface="Calibri"/>
                          <a:cs typeface="Times New Roman"/>
                        </a:rPr>
                        <a:t>4   </a:t>
                      </a:r>
                      <a:r>
                        <a:rPr lang="hu-HU" sz="2400" dirty="0" smtClean="0">
                          <a:latin typeface="+mn-lt"/>
                          <a:ea typeface="Calibri"/>
                          <a:cs typeface="Times New Roman"/>
                        </a:rPr>
                        <a:t>E+699</a:t>
                      </a:r>
                    </a:p>
                    <a:p>
                      <a:pPr marL="0" marR="0" algn="ctr">
                        <a:lnSpc>
                          <a:spcPts val="2800"/>
                        </a:lnSpc>
                        <a:spcBef>
                          <a:spcPts val="0"/>
                        </a:spcBef>
                        <a:spcAft>
                          <a:spcPts val="0"/>
                        </a:spcAft>
                      </a:pPr>
                      <a:r>
                        <a:rPr lang="hu-HU" sz="2400" dirty="0" smtClean="0">
                          <a:latin typeface="+mn-lt"/>
                          <a:ea typeface="Calibri"/>
                          <a:cs typeface="Times New Roman"/>
                          <a:sym typeface="Symbol"/>
                        </a:rPr>
                        <a:t></a:t>
                      </a:r>
                      <a:endParaRPr lang="en-US" sz="2400" dirty="0">
                        <a:latin typeface="+mn-lt"/>
                        <a:ea typeface="Calibri"/>
                        <a:cs typeface="Times New Roman"/>
                      </a:endParaRPr>
                    </a:p>
                  </a:txBody>
                  <a:tcPr marL="137160" marR="0" marT="91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2800"/>
                        </a:lnSpc>
                        <a:spcBef>
                          <a:spcPts val="0"/>
                        </a:spcBef>
                        <a:spcAft>
                          <a:spcPts val="0"/>
                        </a:spcAft>
                      </a:pPr>
                      <a:endParaRPr lang="hu-HU" sz="2400" dirty="0">
                        <a:latin typeface="+mn-lt"/>
                        <a:ea typeface="Calibri"/>
                        <a:cs typeface="Times New Roman"/>
                      </a:endParaRPr>
                    </a:p>
                  </a:txBody>
                  <a:tcPr marL="137160" marR="0" marT="91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2800"/>
                        </a:lnSpc>
                        <a:spcBef>
                          <a:spcPts val="0"/>
                        </a:spcBef>
                        <a:spcAft>
                          <a:spcPts val="0"/>
                        </a:spcAft>
                      </a:pPr>
                      <a:r>
                        <a:rPr lang="hu-HU" sz="2400" dirty="0">
                          <a:latin typeface="+mn-lt"/>
                          <a:ea typeface="Calibri"/>
                          <a:cs typeface="Times New Roman"/>
                        </a:rPr>
                        <a:t>AABB: </a:t>
                      </a:r>
                      <a:r>
                        <a:rPr lang="hu-HU" sz="2400" dirty="0" smtClean="0">
                          <a:latin typeface="+mn-lt"/>
                          <a:ea typeface="Calibri"/>
                          <a:cs typeface="Times New Roman"/>
                        </a:rPr>
                        <a:t>-0.03272</a:t>
                      </a:r>
                      <a:endParaRPr lang="en-US" sz="2400" dirty="0">
                        <a:latin typeface="+mn-lt"/>
                        <a:ea typeface="Calibri"/>
                        <a:cs typeface="Times New Roman"/>
                      </a:endParaRPr>
                    </a:p>
                    <a:p>
                      <a:pPr marL="0" marR="0">
                        <a:lnSpc>
                          <a:spcPts val="2800"/>
                        </a:lnSpc>
                        <a:spcBef>
                          <a:spcPts val="0"/>
                        </a:spcBef>
                        <a:spcAft>
                          <a:spcPts val="0"/>
                        </a:spcAft>
                      </a:pPr>
                      <a:r>
                        <a:rPr lang="hu-HU" sz="2400" dirty="0">
                          <a:latin typeface="+mn-lt"/>
                          <a:ea typeface="Calibri"/>
                          <a:cs typeface="Times New Roman"/>
                        </a:rPr>
                        <a:t>(11.84)</a:t>
                      </a:r>
                      <a:endParaRPr lang="en-US" sz="2400" dirty="0">
                        <a:latin typeface="+mn-lt"/>
                        <a:ea typeface="Calibri"/>
                        <a:cs typeface="Times New Roman"/>
                      </a:endParaRPr>
                    </a:p>
                  </a:txBody>
                  <a:tcPr marL="137160" marR="0" marT="91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2800"/>
                        </a:lnSpc>
                        <a:spcBef>
                          <a:spcPts val="0"/>
                        </a:spcBef>
                        <a:spcAft>
                          <a:spcPts val="0"/>
                        </a:spcAft>
                      </a:pPr>
                      <a:endParaRPr lang="hu-HU" sz="2400" dirty="0">
                        <a:latin typeface="+mn-lt"/>
                        <a:ea typeface="Calibri"/>
                        <a:cs typeface="Times New Roman"/>
                      </a:endParaRPr>
                    </a:p>
                  </a:txBody>
                  <a:tcPr marL="137160" marR="0" marT="91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2800"/>
                        </a:lnSpc>
                        <a:spcBef>
                          <a:spcPts val="0"/>
                        </a:spcBef>
                        <a:spcAft>
                          <a:spcPts val="0"/>
                        </a:spcAft>
                      </a:pPr>
                      <a:r>
                        <a:rPr lang="hu-HU" sz="2400" dirty="0">
                          <a:latin typeface="+mn-lt"/>
                          <a:ea typeface="Calibri"/>
                          <a:cs typeface="Times New Roman"/>
                        </a:rPr>
                        <a:t>AABB: </a:t>
                      </a:r>
                      <a:r>
                        <a:rPr lang="hu-HU" sz="2400" dirty="0" smtClean="0">
                          <a:latin typeface="+mn-lt"/>
                          <a:ea typeface="Calibri"/>
                          <a:cs typeface="Times New Roman"/>
                        </a:rPr>
                        <a:t>-0.03272</a:t>
                      </a:r>
                      <a:endParaRPr lang="en-US" sz="2400" dirty="0">
                        <a:latin typeface="+mn-lt"/>
                        <a:ea typeface="Calibri"/>
                        <a:cs typeface="Times New Roman"/>
                      </a:endParaRPr>
                    </a:p>
                    <a:p>
                      <a:pPr marL="0" marR="0">
                        <a:lnSpc>
                          <a:spcPts val="2800"/>
                        </a:lnSpc>
                        <a:spcBef>
                          <a:spcPts val="0"/>
                        </a:spcBef>
                        <a:spcAft>
                          <a:spcPts val="0"/>
                        </a:spcAft>
                      </a:pPr>
                      <a:r>
                        <a:rPr lang="hu-HU" sz="2400" dirty="0">
                          <a:latin typeface="+mn-lt"/>
                          <a:ea typeface="Calibri"/>
                          <a:cs typeface="Times New Roman"/>
                        </a:rPr>
                        <a:t>(12.44)</a:t>
                      </a:r>
                      <a:endParaRPr lang="en-US" sz="2400" dirty="0">
                        <a:latin typeface="+mn-lt"/>
                        <a:ea typeface="Calibri"/>
                        <a:cs typeface="Times New Roman"/>
                      </a:endParaRPr>
                    </a:p>
                  </a:txBody>
                  <a:tcPr marL="137160" marR="0" marT="91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2800"/>
                        </a:lnSpc>
                        <a:spcBef>
                          <a:spcPts val="0"/>
                        </a:spcBef>
                        <a:spcAft>
                          <a:spcPts val="0"/>
                        </a:spcAft>
                      </a:pPr>
                      <a:endParaRPr lang="hu-HU" sz="2400" dirty="0">
                        <a:latin typeface="+mn-lt"/>
                        <a:ea typeface="Calibri"/>
                        <a:cs typeface="Times New Roman"/>
                      </a:endParaRPr>
                    </a:p>
                  </a:txBody>
                  <a:tcPr marL="137160" marR="0" marT="91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2800"/>
                        </a:lnSpc>
                        <a:spcBef>
                          <a:spcPts val="0"/>
                        </a:spcBef>
                        <a:spcAft>
                          <a:spcPts val="0"/>
                        </a:spcAft>
                      </a:pPr>
                      <a:endParaRPr lang="hu-HU" sz="2400" dirty="0">
                        <a:latin typeface="+mn-lt"/>
                        <a:ea typeface="Calibri"/>
                        <a:cs typeface="Times New Roman"/>
                      </a:endParaRPr>
                    </a:p>
                  </a:txBody>
                  <a:tcPr marL="137160" marR="0" marT="91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2800"/>
                        </a:lnSpc>
                        <a:spcBef>
                          <a:spcPts val="0"/>
                        </a:spcBef>
                        <a:spcAft>
                          <a:spcPts val="0"/>
                        </a:spcAft>
                      </a:pPr>
                      <a:endParaRPr lang="hu-HU" sz="2400" dirty="0">
                        <a:latin typeface="+mn-lt"/>
                        <a:ea typeface="Calibri"/>
                        <a:cs typeface="Times New Roman"/>
                      </a:endParaRPr>
                    </a:p>
                  </a:txBody>
                  <a:tcPr marL="137160" marR="0" marT="91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0">
                <a:tc>
                  <a:txBody>
                    <a:bodyPr/>
                    <a:lstStyle/>
                    <a:p>
                      <a:pPr marL="0" marR="0" indent="0" algn="l" defTabSz="914400" rtl="0" eaLnBrk="1" fontAlgn="auto" latinLnBrk="0" hangingPunct="1">
                        <a:lnSpc>
                          <a:spcPts val="2800"/>
                        </a:lnSpc>
                        <a:spcBef>
                          <a:spcPts val="0"/>
                        </a:spcBef>
                        <a:spcAft>
                          <a:spcPts val="0"/>
                        </a:spcAft>
                        <a:buClrTx/>
                        <a:buSzTx/>
                        <a:buFontTx/>
                        <a:buNone/>
                        <a:tabLst/>
                        <a:defRPr/>
                      </a:pPr>
                      <a:r>
                        <a:rPr lang="hu-HU" sz="2400" dirty="0">
                          <a:latin typeface="+mn-lt"/>
                          <a:ea typeface="Calibri"/>
                          <a:cs typeface="Times New Roman"/>
                        </a:rPr>
                        <a:t>Cyt.(H</a:t>
                      </a:r>
                      <a:r>
                        <a:rPr lang="hu-HU" sz="2400" baseline="-25000" dirty="0">
                          <a:latin typeface="+mn-lt"/>
                          <a:ea typeface="Calibri"/>
                          <a:cs typeface="Times New Roman"/>
                        </a:rPr>
                        <a:t>2</a:t>
                      </a:r>
                      <a:r>
                        <a:rPr lang="hu-HU" sz="2400" dirty="0">
                          <a:latin typeface="+mn-lt"/>
                          <a:ea typeface="Calibri"/>
                          <a:cs typeface="Times New Roman"/>
                        </a:rPr>
                        <a:t>O)</a:t>
                      </a:r>
                      <a:r>
                        <a:rPr lang="hu-HU" sz="2400" baseline="-25000" dirty="0">
                          <a:latin typeface="+mn-lt"/>
                          <a:ea typeface="Calibri"/>
                          <a:cs typeface="Times New Roman"/>
                        </a:rPr>
                        <a:t>5 </a:t>
                      </a:r>
                      <a:r>
                        <a:rPr lang="hu-HU" sz="2400" dirty="0" smtClean="0">
                          <a:latin typeface="+mn-lt"/>
                          <a:ea typeface="Calibri"/>
                          <a:cs typeface="Times New Roman"/>
                        </a:rPr>
                        <a:t>E+775</a:t>
                      </a:r>
                      <a:endParaRPr lang="en-US" sz="2400" dirty="0" smtClean="0">
                        <a:latin typeface="+mn-lt"/>
                        <a:ea typeface="Calibri"/>
                        <a:cs typeface="Times New Roman"/>
                      </a:endParaRPr>
                    </a:p>
                    <a:p>
                      <a:pPr marL="0" marR="0" algn="ctr">
                        <a:lnSpc>
                          <a:spcPts val="2800"/>
                        </a:lnSpc>
                        <a:spcBef>
                          <a:spcPts val="0"/>
                        </a:spcBef>
                        <a:spcAft>
                          <a:spcPts val="0"/>
                        </a:spcAft>
                      </a:pPr>
                      <a:r>
                        <a:rPr lang="hu-HU" sz="2400" dirty="0" smtClean="0">
                          <a:latin typeface="+mn-lt"/>
                          <a:ea typeface="Calibri"/>
                          <a:cs typeface="Times New Roman"/>
                          <a:sym typeface="Symbol"/>
                        </a:rPr>
                        <a:t></a:t>
                      </a:r>
                      <a:endParaRPr lang="en-US" sz="2400" dirty="0">
                        <a:latin typeface="+mn-lt"/>
                        <a:ea typeface="Calibri"/>
                        <a:cs typeface="Times New Roman"/>
                      </a:endParaRPr>
                    </a:p>
                  </a:txBody>
                  <a:tcPr marL="137160" marR="0" marT="91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2800"/>
                        </a:lnSpc>
                        <a:spcBef>
                          <a:spcPts val="0"/>
                        </a:spcBef>
                        <a:spcAft>
                          <a:spcPts val="0"/>
                        </a:spcAft>
                      </a:pPr>
                      <a:endParaRPr lang="hu-HU" sz="2400" dirty="0">
                        <a:latin typeface="+mn-lt"/>
                        <a:ea typeface="Calibri"/>
                        <a:cs typeface="Times New Roman"/>
                      </a:endParaRPr>
                    </a:p>
                  </a:txBody>
                  <a:tcPr marL="137160" marR="0" marT="91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2800"/>
                        </a:lnSpc>
                        <a:spcBef>
                          <a:spcPts val="0"/>
                        </a:spcBef>
                        <a:spcAft>
                          <a:spcPts val="0"/>
                        </a:spcAft>
                      </a:pPr>
                      <a:r>
                        <a:rPr lang="hu-HU" sz="2400" dirty="0">
                          <a:latin typeface="+mn-lt"/>
                          <a:ea typeface="Calibri"/>
                          <a:cs typeface="Times New Roman"/>
                        </a:rPr>
                        <a:t>AABBC: </a:t>
                      </a:r>
                      <a:r>
                        <a:rPr lang="hu-HU" sz="2400" dirty="0" smtClean="0">
                          <a:latin typeface="+mn-lt"/>
                          <a:ea typeface="Calibri"/>
                          <a:cs typeface="Times New Roman"/>
                        </a:rPr>
                        <a:t>-0.31160</a:t>
                      </a:r>
                      <a:endParaRPr lang="en-US" sz="2400" dirty="0">
                        <a:latin typeface="+mn-lt"/>
                        <a:ea typeface="Calibri"/>
                        <a:cs typeface="Times New Roman"/>
                      </a:endParaRPr>
                    </a:p>
                    <a:p>
                      <a:pPr marL="0" marR="0">
                        <a:lnSpc>
                          <a:spcPts val="2800"/>
                        </a:lnSpc>
                        <a:spcBef>
                          <a:spcPts val="0"/>
                        </a:spcBef>
                        <a:spcAft>
                          <a:spcPts val="0"/>
                        </a:spcAft>
                      </a:pPr>
                      <a:r>
                        <a:rPr lang="hu-HU" sz="2400" dirty="0">
                          <a:latin typeface="+mn-lt"/>
                          <a:ea typeface="Calibri"/>
                          <a:cs typeface="Times New Roman"/>
                        </a:rPr>
                        <a:t>(11.27)</a:t>
                      </a:r>
                      <a:endParaRPr lang="en-US" sz="2400" dirty="0">
                        <a:latin typeface="+mn-lt"/>
                        <a:ea typeface="Calibri"/>
                        <a:cs typeface="Times New Roman"/>
                      </a:endParaRPr>
                    </a:p>
                  </a:txBody>
                  <a:tcPr marL="137160" marR="0" marT="91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2800"/>
                        </a:lnSpc>
                        <a:spcBef>
                          <a:spcPts val="0"/>
                        </a:spcBef>
                        <a:spcAft>
                          <a:spcPts val="0"/>
                        </a:spcAft>
                      </a:pPr>
                      <a:endParaRPr lang="hu-HU" sz="2400" dirty="0">
                        <a:latin typeface="+mn-lt"/>
                        <a:ea typeface="Calibri"/>
                        <a:cs typeface="Times New Roman"/>
                      </a:endParaRPr>
                    </a:p>
                  </a:txBody>
                  <a:tcPr marL="137160" marR="0" marT="91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2800"/>
                        </a:lnSpc>
                        <a:spcBef>
                          <a:spcPts val="0"/>
                        </a:spcBef>
                        <a:spcAft>
                          <a:spcPts val="0"/>
                        </a:spcAft>
                      </a:pPr>
                      <a:endParaRPr lang="hu-HU" sz="2400" dirty="0">
                        <a:latin typeface="+mn-lt"/>
                        <a:ea typeface="Calibri"/>
                        <a:cs typeface="Times New Roman"/>
                      </a:endParaRPr>
                    </a:p>
                  </a:txBody>
                  <a:tcPr marL="137160" marR="0" marT="91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2800"/>
                        </a:lnSpc>
                        <a:spcBef>
                          <a:spcPts val="0"/>
                        </a:spcBef>
                        <a:spcAft>
                          <a:spcPts val="0"/>
                        </a:spcAft>
                      </a:pPr>
                      <a:endParaRPr lang="hu-HU" sz="2400" dirty="0">
                        <a:latin typeface="+mn-lt"/>
                        <a:ea typeface="Calibri"/>
                        <a:cs typeface="Times New Roman"/>
                      </a:endParaRPr>
                    </a:p>
                  </a:txBody>
                  <a:tcPr marL="137160" marR="0" marT="91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2800"/>
                        </a:lnSpc>
                        <a:spcBef>
                          <a:spcPts val="0"/>
                        </a:spcBef>
                        <a:spcAft>
                          <a:spcPts val="0"/>
                        </a:spcAft>
                      </a:pPr>
                      <a:endParaRPr lang="hu-HU" sz="2400" dirty="0">
                        <a:latin typeface="+mn-lt"/>
                        <a:ea typeface="Calibri"/>
                        <a:cs typeface="Times New Roman"/>
                      </a:endParaRPr>
                    </a:p>
                  </a:txBody>
                  <a:tcPr marL="137160" marR="0" marT="91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2800"/>
                        </a:lnSpc>
                        <a:spcBef>
                          <a:spcPts val="0"/>
                        </a:spcBef>
                        <a:spcAft>
                          <a:spcPts val="0"/>
                        </a:spcAft>
                      </a:pPr>
                      <a:endParaRPr lang="hu-HU" sz="2400" dirty="0">
                        <a:latin typeface="+mn-lt"/>
                        <a:ea typeface="Calibri"/>
                        <a:cs typeface="Times New Roman"/>
                      </a:endParaRPr>
                    </a:p>
                  </a:txBody>
                  <a:tcPr marL="137160" marR="0" marT="91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0">
                <a:tc>
                  <a:txBody>
                    <a:bodyPr/>
                    <a:lstStyle/>
                    <a:p>
                      <a:pPr marL="0" marR="0" indent="0" algn="l" defTabSz="914400" rtl="0" eaLnBrk="1" fontAlgn="auto" latinLnBrk="0" hangingPunct="1">
                        <a:lnSpc>
                          <a:spcPts val="2800"/>
                        </a:lnSpc>
                        <a:spcBef>
                          <a:spcPts val="0"/>
                        </a:spcBef>
                        <a:spcAft>
                          <a:spcPts val="0"/>
                        </a:spcAft>
                        <a:buClrTx/>
                        <a:buSzTx/>
                        <a:buFontTx/>
                        <a:buNone/>
                        <a:tabLst/>
                        <a:defRPr/>
                      </a:pPr>
                      <a:r>
                        <a:rPr lang="hu-HU" sz="2400" dirty="0">
                          <a:latin typeface="+mn-lt"/>
                          <a:ea typeface="Calibri"/>
                          <a:cs typeface="Times New Roman"/>
                        </a:rPr>
                        <a:t>Cyt.(H</a:t>
                      </a:r>
                      <a:r>
                        <a:rPr lang="hu-HU" sz="2400" baseline="-25000" dirty="0">
                          <a:latin typeface="+mn-lt"/>
                          <a:ea typeface="Calibri"/>
                          <a:cs typeface="Times New Roman"/>
                        </a:rPr>
                        <a:t>2</a:t>
                      </a:r>
                      <a:r>
                        <a:rPr lang="hu-HU" sz="2400" dirty="0">
                          <a:latin typeface="+mn-lt"/>
                          <a:ea typeface="Calibri"/>
                          <a:cs typeface="Times New Roman"/>
                        </a:rPr>
                        <a:t>O)</a:t>
                      </a:r>
                      <a:r>
                        <a:rPr lang="hu-HU" sz="2400" baseline="-25000" dirty="0">
                          <a:latin typeface="+mn-lt"/>
                          <a:ea typeface="Calibri"/>
                          <a:cs typeface="Times New Roman"/>
                        </a:rPr>
                        <a:t>6 </a:t>
                      </a:r>
                      <a:r>
                        <a:rPr lang="hu-HU" sz="2400" dirty="0" smtClean="0">
                          <a:latin typeface="+mn-lt"/>
                          <a:ea typeface="Calibri"/>
                          <a:cs typeface="Times New Roman"/>
                        </a:rPr>
                        <a:t>E+851</a:t>
                      </a:r>
                      <a:endParaRPr lang="en-US" sz="2400" dirty="0" smtClean="0">
                        <a:latin typeface="+mn-lt"/>
                        <a:ea typeface="Calibri"/>
                        <a:cs typeface="Times New Roman"/>
                      </a:endParaRPr>
                    </a:p>
                    <a:p>
                      <a:pPr marL="0" marR="0" algn="ctr">
                        <a:lnSpc>
                          <a:spcPts val="2800"/>
                        </a:lnSpc>
                        <a:spcBef>
                          <a:spcPts val="0"/>
                        </a:spcBef>
                        <a:spcAft>
                          <a:spcPts val="0"/>
                        </a:spcAft>
                      </a:pPr>
                      <a:r>
                        <a:rPr lang="hu-HU" sz="2400" dirty="0" smtClean="0">
                          <a:latin typeface="+mn-lt"/>
                          <a:ea typeface="Calibri"/>
                          <a:cs typeface="Times New Roman"/>
                          <a:sym typeface="Symbol"/>
                        </a:rPr>
                        <a:t></a:t>
                      </a:r>
                      <a:endParaRPr lang="en-US" sz="2400" dirty="0">
                        <a:latin typeface="+mn-lt"/>
                        <a:ea typeface="Calibri"/>
                        <a:cs typeface="Times New Roman"/>
                      </a:endParaRPr>
                    </a:p>
                  </a:txBody>
                  <a:tcPr marL="137160" marR="0" marT="91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2800"/>
                        </a:lnSpc>
                        <a:spcBef>
                          <a:spcPts val="0"/>
                        </a:spcBef>
                        <a:spcAft>
                          <a:spcPts val="0"/>
                        </a:spcAft>
                      </a:pPr>
                      <a:endParaRPr lang="hu-HU" sz="2400" dirty="0">
                        <a:latin typeface="+mn-lt"/>
                        <a:ea typeface="Calibri"/>
                        <a:cs typeface="Times New Roman"/>
                      </a:endParaRPr>
                    </a:p>
                  </a:txBody>
                  <a:tcPr marL="137160" marR="0" marT="91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2800"/>
                        </a:lnSpc>
                        <a:spcBef>
                          <a:spcPts val="0"/>
                        </a:spcBef>
                        <a:spcAft>
                          <a:spcPts val="0"/>
                        </a:spcAft>
                      </a:pPr>
                      <a:r>
                        <a:rPr lang="hu-HU" sz="2400" dirty="0">
                          <a:latin typeface="+mn-lt"/>
                          <a:ea typeface="Calibri"/>
                          <a:cs typeface="Times New Roman"/>
                        </a:rPr>
                        <a:t>AABBCB</a:t>
                      </a:r>
                      <a:r>
                        <a:rPr lang="en-US" sz="2400" dirty="0">
                          <a:latin typeface="+mn-lt"/>
                          <a:ea typeface="Calibri"/>
                          <a:cs typeface="Times New Roman"/>
                        </a:rPr>
                        <a:t>’</a:t>
                      </a:r>
                      <a:r>
                        <a:rPr lang="hu-HU" sz="2400" dirty="0" smtClean="0">
                          <a:latin typeface="+mn-lt"/>
                          <a:ea typeface="Calibri"/>
                          <a:cs typeface="Times New Roman"/>
                        </a:rPr>
                        <a:t>:-0.58384</a:t>
                      </a:r>
                      <a:endParaRPr lang="en-US" sz="2400" dirty="0">
                        <a:latin typeface="+mn-lt"/>
                        <a:ea typeface="Calibri"/>
                        <a:cs typeface="Times New Roman"/>
                      </a:endParaRPr>
                    </a:p>
                    <a:p>
                      <a:pPr marL="0" marR="0">
                        <a:lnSpc>
                          <a:spcPts val="2800"/>
                        </a:lnSpc>
                        <a:spcBef>
                          <a:spcPts val="0"/>
                        </a:spcBef>
                        <a:spcAft>
                          <a:spcPts val="0"/>
                        </a:spcAft>
                      </a:pPr>
                      <a:r>
                        <a:rPr lang="hu-HU" sz="2400" dirty="0">
                          <a:latin typeface="+mn-lt"/>
                          <a:ea typeface="Calibri"/>
                          <a:cs typeface="Times New Roman"/>
                        </a:rPr>
                        <a:t>(7.11)</a:t>
                      </a:r>
                      <a:endParaRPr lang="en-US" sz="2400" dirty="0">
                        <a:latin typeface="+mn-lt"/>
                        <a:ea typeface="Calibri"/>
                        <a:cs typeface="Times New Roman"/>
                      </a:endParaRPr>
                    </a:p>
                  </a:txBody>
                  <a:tcPr marL="137160" marR="0" marT="91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2800"/>
                        </a:lnSpc>
                        <a:spcBef>
                          <a:spcPts val="0"/>
                        </a:spcBef>
                        <a:spcAft>
                          <a:spcPts val="0"/>
                        </a:spcAft>
                      </a:pPr>
                      <a:endParaRPr lang="hu-HU" sz="2400" dirty="0">
                        <a:latin typeface="+mn-lt"/>
                        <a:ea typeface="Calibri"/>
                        <a:cs typeface="Times New Roman"/>
                      </a:endParaRPr>
                    </a:p>
                  </a:txBody>
                  <a:tcPr marL="137160" marR="0" marT="91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2800"/>
                        </a:lnSpc>
                        <a:spcBef>
                          <a:spcPts val="0"/>
                        </a:spcBef>
                        <a:spcAft>
                          <a:spcPts val="0"/>
                        </a:spcAft>
                      </a:pPr>
                      <a:endParaRPr lang="hu-HU" sz="2400" dirty="0">
                        <a:latin typeface="+mn-lt"/>
                        <a:ea typeface="Calibri"/>
                        <a:cs typeface="Times New Roman"/>
                      </a:endParaRPr>
                    </a:p>
                  </a:txBody>
                  <a:tcPr marL="137160" marR="0" marT="91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2800"/>
                        </a:lnSpc>
                        <a:spcBef>
                          <a:spcPts val="0"/>
                        </a:spcBef>
                        <a:spcAft>
                          <a:spcPts val="0"/>
                        </a:spcAft>
                      </a:pPr>
                      <a:endParaRPr lang="hu-HU" sz="2400" dirty="0">
                        <a:latin typeface="+mn-lt"/>
                        <a:ea typeface="Calibri"/>
                        <a:cs typeface="Times New Roman"/>
                      </a:endParaRPr>
                    </a:p>
                  </a:txBody>
                  <a:tcPr marL="137160" marR="0" marT="91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2800"/>
                        </a:lnSpc>
                        <a:spcBef>
                          <a:spcPts val="0"/>
                        </a:spcBef>
                        <a:spcAft>
                          <a:spcPts val="0"/>
                        </a:spcAft>
                      </a:pPr>
                      <a:endParaRPr lang="hu-HU" sz="2400" dirty="0">
                        <a:latin typeface="+mn-lt"/>
                        <a:ea typeface="Calibri"/>
                        <a:cs typeface="Times New Roman"/>
                      </a:endParaRPr>
                    </a:p>
                  </a:txBody>
                  <a:tcPr marL="137160" marR="0" marT="91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2800"/>
                        </a:lnSpc>
                        <a:spcBef>
                          <a:spcPts val="0"/>
                        </a:spcBef>
                        <a:spcAft>
                          <a:spcPts val="0"/>
                        </a:spcAft>
                      </a:pPr>
                      <a:endParaRPr lang="hu-HU" sz="2400" dirty="0">
                        <a:latin typeface="+mn-lt"/>
                        <a:ea typeface="Calibri"/>
                        <a:cs typeface="Times New Roman"/>
                      </a:endParaRPr>
                    </a:p>
                  </a:txBody>
                  <a:tcPr marL="137160" marR="0" marT="91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1028" name="Picture 4"/>
          <p:cNvPicPr>
            <a:picLocks noChangeAspect="1" noChangeArrowheads="1"/>
          </p:cNvPicPr>
          <p:nvPr/>
        </p:nvPicPr>
        <p:blipFill>
          <a:blip r:embed="rId7"/>
          <a:srcRect/>
          <a:stretch>
            <a:fillRect/>
          </a:stretch>
        </p:blipFill>
        <p:spPr bwMode="auto">
          <a:xfrm>
            <a:off x="15468600" y="24658637"/>
            <a:ext cx="13563599" cy="1336315"/>
          </a:xfrm>
          <a:prstGeom prst="rect">
            <a:avLst/>
          </a:prstGeom>
          <a:solidFill>
            <a:srgbClr val="FFFF00"/>
          </a:solidFill>
          <a:ln w="28575">
            <a:solidFill>
              <a:srgbClr val="FF0000"/>
            </a:solidFill>
            <a:miter lim="800000"/>
            <a:headEnd/>
            <a:tailEnd/>
          </a:ln>
          <a:effectLst/>
        </p:spPr>
      </p:pic>
      <p:sp>
        <p:nvSpPr>
          <p:cNvPr id="33" name="TextBox 32"/>
          <p:cNvSpPr txBox="1"/>
          <p:nvPr/>
        </p:nvSpPr>
        <p:spPr>
          <a:xfrm>
            <a:off x="16230600" y="26106437"/>
            <a:ext cx="11887200" cy="707886"/>
          </a:xfrm>
          <a:prstGeom prst="rect">
            <a:avLst/>
          </a:prstGeom>
          <a:noFill/>
        </p:spPr>
        <p:txBody>
          <a:bodyPr wrap="square" rtlCol="0">
            <a:spAutoFit/>
          </a:bodyPr>
          <a:lstStyle/>
          <a:p>
            <a:r>
              <a:rPr lang="hu-HU" sz="2000" b="1" dirty="0" smtClean="0"/>
              <a:t>Scheme 1</a:t>
            </a:r>
            <a:r>
              <a:rPr lang="hu-HU" sz="2000" dirty="0" smtClean="0"/>
              <a:t>. The order of successive binding positions of water molecules to cytosine.  Binding energies in kcal/mol </a:t>
            </a:r>
            <a:r>
              <a:rPr lang="en-US" sz="2000" dirty="0" smtClean="0"/>
              <a:t>are given </a:t>
            </a:r>
            <a:r>
              <a:rPr lang="hu-HU" sz="2000" dirty="0" smtClean="0"/>
              <a:t>above the arrows, obtained after applying a constant BSSE error of 2.2 kcal/mol.</a:t>
            </a:r>
            <a:endParaRPr lang="en-US" sz="2000" dirty="0"/>
          </a:p>
        </p:txBody>
      </p:sp>
      <p:graphicFrame>
        <p:nvGraphicFramePr>
          <p:cNvPr id="27" name="Table 26"/>
          <p:cNvGraphicFramePr>
            <a:graphicFrameLocks noGrp="1"/>
          </p:cNvGraphicFramePr>
          <p:nvPr/>
        </p:nvGraphicFramePr>
        <p:xfrm>
          <a:off x="15392400" y="7285037"/>
          <a:ext cx="13533120" cy="6400800"/>
        </p:xfrm>
        <a:graphic>
          <a:graphicData uri="http://schemas.openxmlformats.org/drawingml/2006/table">
            <a:tbl>
              <a:tblPr/>
              <a:tblGrid>
                <a:gridCol w="3108960"/>
                <a:gridCol w="2377440"/>
                <a:gridCol w="2011680"/>
                <a:gridCol w="2011680"/>
                <a:gridCol w="2011680"/>
                <a:gridCol w="2011680"/>
              </a:tblGrid>
              <a:tr h="914400">
                <a:tc>
                  <a:txBody>
                    <a:bodyPr/>
                    <a:lstStyle/>
                    <a:p>
                      <a:pPr marL="0" marR="0">
                        <a:lnSpc>
                          <a:spcPct val="150000"/>
                        </a:lnSpc>
                        <a:spcBef>
                          <a:spcPts val="0"/>
                        </a:spcBef>
                        <a:spcAft>
                          <a:spcPts val="0"/>
                        </a:spcAft>
                      </a:pPr>
                      <a:endParaRPr lang="hu-HU" sz="2000" dirty="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endParaRPr lang="hu-HU" sz="2000" dirty="0">
                        <a:latin typeface="Arial"/>
                        <a:ea typeface="Calibri"/>
                        <a:cs typeface="Times New Roman"/>
                      </a:endParaRPr>
                    </a:p>
                    <a:p>
                      <a:pPr marL="0" marR="0" algn="ctr">
                        <a:lnSpc>
                          <a:spcPct val="150000"/>
                        </a:lnSpc>
                        <a:spcBef>
                          <a:spcPts val="0"/>
                        </a:spcBef>
                        <a:spcAft>
                          <a:spcPts val="0"/>
                        </a:spcAft>
                      </a:pPr>
                      <a:r>
                        <a:rPr lang="hu-HU" sz="2000" dirty="0">
                          <a:latin typeface="Arial"/>
                          <a:ea typeface="Calibri"/>
                          <a:cs typeface="Times New Roman"/>
                        </a:rPr>
                        <a:t>Energies</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endParaRPr lang="hu-HU" sz="2000" dirty="0">
                        <a:latin typeface="Arial"/>
                        <a:ea typeface="Calibri"/>
                        <a:cs typeface="Times New Roman"/>
                      </a:endParaRPr>
                    </a:p>
                    <a:p>
                      <a:pPr marL="0" marR="0" algn="ctr">
                        <a:lnSpc>
                          <a:spcPct val="150000"/>
                        </a:lnSpc>
                        <a:spcBef>
                          <a:spcPts val="0"/>
                        </a:spcBef>
                        <a:spcAft>
                          <a:spcPts val="0"/>
                        </a:spcAft>
                      </a:pPr>
                      <a:r>
                        <a:rPr lang="hu-HU" sz="2000" dirty="0">
                          <a:latin typeface="Arial"/>
                          <a:ea typeface="Calibri"/>
                          <a:cs typeface="Times New Roman"/>
                        </a:rPr>
                        <a:t>AA</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endParaRPr lang="hu-HU" sz="2000" dirty="0">
                        <a:latin typeface="Arial"/>
                        <a:ea typeface="Calibri"/>
                        <a:cs typeface="Times New Roman"/>
                      </a:endParaRPr>
                    </a:p>
                    <a:p>
                      <a:pPr marL="0" marR="0" algn="ctr">
                        <a:lnSpc>
                          <a:spcPct val="150000"/>
                        </a:lnSpc>
                        <a:spcBef>
                          <a:spcPts val="0"/>
                        </a:spcBef>
                        <a:spcAft>
                          <a:spcPts val="0"/>
                        </a:spcAft>
                      </a:pPr>
                      <a:r>
                        <a:rPr lang="hu-HU" sz="2000" dirty="0">
                          <a:latin typeface="Arial"/>
                          <a:ea typeface="Calibri"/>
                          <a:cs typeface="Times New Roman"/>
                        </a:rPr>
                        <a:t>AB</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endParaRPr lang="hu-HU" sz="2000">
                        <a:latin typeface="Arial"/>
                        <a:ea typeface="Calibri"/>
                        <a:cs typeface="Times New Roman"/>
                      </a:endParaRPr>
                    </a:p>
                    <a:p>
                      <a:pPr marL="0" marR="0" algn="ctr">
                        <a:lnSpc>
                          <a:spcPct val="150000"/>
                        </a:lnSpc>
                        <a:spcBef>
                          <a:spcPts val="0"/>
                        </a:spcBef>
                        <a:spcAft>
                          <a:spcPts val="0"/>
                        </a:spcAft>
                      </a:pPr>
                      <a:r>
                        <a:rPr lang="hu-HU" sz="2000">
                          <a:latin typeface="Arial"/>
                          <a:ea typeface="Calibri"/>
                          <a:cs typeface="Times New Roman"/>
                        </a:rPr>
                        <a:t>BB</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endParaRPr lang="hu-HU" sz="2000">
                        <a:latin typeface="Arial"/>
                        <a:ea typeface="Calibri"/>
                        <a:cs typeface="Times New Roman"/>
                      </a:endParaRPr>
                    </a:p>
                    <a:p>
                      <a:pPr marL="0" marR="0" algn="ctr">
                        <a:lnSpc>
                          <a:spcPct val="150000"/>
                        </a:lnSpc>
                        <a:spcBef>
                          <a:spcPts val="0"/>
                        </a:spcBef>
                        <a:spcAft>
                          <a:spcPts val="0"/>
                        </a:spcAft>
                      </a:pPr>
                      <a:r>
                        <a:rPr lang="hu-HU" sz="2000">
                          <a:latin typeface="Arial"/>
                          <a:ea typeface="Calibri"/>
                          <a:cs typeface="Times New Roman"/>
                        </a:rPr>
                        <a:t>BC</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0">
                <a:tc>
                  <a:txBody>
                    <a:bodyPr/>
                    <a:lstStyle/>
                    <a:p>
                      <a:pPr marL="0" marR="0">
                        <a:lnSpc>
                          <a:spcPts val="2800"/>
                        </a:lnSpc>
                        <a:spcBef>
                          <a:spcPts val="0"/>
                        </a:spcBef>
                        <a:spcAft>
                          <a:spcPts val="0"/>
                        </a:spcAft>
                      </a:pPr>
                      <a:r>
                        <a:rPr lang="hu-HU" sz="2000" b="0" i="1" dirty="0">
                          <a:latin typeface="Arial"/>
                          <a:ea typeface="Calibri"/>
                          <a:cs typeface="Times New Roman"/>
                        </a:rPr>
                        <a:t>Standard</a:t>
                      </a:r>
                      <a:r>
                        <a:rPr lang="hu-HU" sz="2000" dirty="0">
                          <a:latin typeface="Arial"/>
                          <a:ea typeface="Calibri"/>
                          <a:cs typeface="Times New Roman"/>
                        </a:rPr>
                        <a:t> (Table 2)</a:t>
                      </a:r>
                      <a:endParaRPr lang="en-US" sz="2000" dirty="0">
                        <a:latin typeface="Calibri"/>
                        <a:ea typeface="Calibri"/>
                        <a:cs typeface="Times New Roman"/>
                      </a:endParaRPr>
                    </a:p>
                    <a:p>
                      <a:pPr marL="0" marR="0">
                        <a:lnSpc>
                          <a:spcPts val="2800"/>
                        </a:lnSpc>
                        <a:spcBef>
                          <a:spcPts val="0"/>
                        </a:spcBef>
                        <a:spcAft>
                          <a:spcPts val="0"/>
                        </a:spcAft>
                      </a:pPr>
                      <a:r>
                        <a:rPr lang="hu-HU" sz="2000" dirty="0">
                          <a:latin typeface="Arial"/>
                          <a:ea typeface="Calibri"/>
                          <a:cs typeface="Times New Roman"/>
                        </a:rPr>
                        <a:t>MP2(fc)/aug-cc-pVDZ</a:t>
                      </a:r>
                      <a:endParaRPr lang="en-US" sz="2000" dirty="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2800"/>
                        </a:lnSpc>
                        <a:spcBef>
                          <a:spcPts val="0"/>
                        </a:spcBef>
                        <a:spcAft>
                          <a:spcPts val="0"/>
                        </a:spcAft>
                      </a:pPr>
                      <a:r>
                        <a:rPr lang="en-US" sz="2000" dirty="0">
                          <a:latin typeface="Arial"/>
                          <a:ea typeface="Calibri"/>
                          <a:cs typeface="Times New Roman"/>
                        </a:rPr>
                        <a:t>E/E</a:t>
                      </a:r>
                      <a:r>
                        <a:rPr lang="en-US" sz="2000" baseline="-25000" dirty="0">
                          <a:latin typeface="Arial"/>
                          <a:ea typeface="Calibri"/>
                          <a:cs typeface="Times New Roman"/>
                        </a:rPr>
                        <a:t>h</a:t>
                      </a:r>
                      <a:r>
                        <a:rPr lang="en-US" sz="2000" dirty="0">
                          <a:latin typeface="Arial"/>
                          <a:ea typeface="Calibri"/>
                          <a:cs typeface="Times New Roman"/>
                        </a:rPr>
                        <a:t> + 546</a:t>
                      </a:r>
                      <a:endParaRPr lang="en-US" sz="2000" dirty="0">
                        <a:latin typeface="Calibri"/>
                        <a:ea typeface="Calibri"/>
                        <a:cs typeface="Times New Roman"/>
                      </a:endParaRPr>
                    </a:p>
                    <a:p>
                      <a:pPr marL="0" marR="0" algn="ctr">
                        <a:lnSpc>
                          <a:spcPts val="2800"/>
                        </a:lnSpc>
                        <a:spcBef>
                          <a:spcPts val="0"/>
                        </a:spcBef>
                        <a:spcAft>
                          <a:spcPts val="0"/>
                        </a:spcAft>
                      </a:pPr>
                      <a:r>
                        <a:rPr lang="en-US" sz="2000" dirty="0">
                          <a:latin typeface="Arial"/>
                          <a:ea typeface="Calibri"/>
                          <a:cs typeface="Times New Roman"/>
                          <a:sym typeface="Symbol"/>
                        </a:rPr>
                        <a:t></a:t>
                      </a:r>
                      <a:r>
                        <a:rPr lang="en-US" sz="2000" dirty="0">
                          <a:latin typeface="Arial"/>
                          <a:ea typeface="Calibri"/>
                          <a:cs typeface="Times New Roman"/>
                        </a:rPr>
                        <a:t>/kcal.mol</a:t>
                      </a:r>
                      <a:r>
                        <a:rPr lang="en-US" sz="2000" baseline="30000" dirty="0">
                          <a:latin typeface="Arial"/>
                          <a:ea typeface="Calibri"/>
                          <a:cs typeface="Times New Roman"/>
                        </a:rPr>
                        <a:t>-1</a:t>
                      </a:r>
                      <a:endParaRPr lang="en-US" sz="2000" dirty="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2800"/>
                        </a:lnSpc>
                        <a:spcBef>
                          <a:spcPts val="0"/>
                        </a:spcBef>
                        <a:spcAft>
                          <a:spcPts val="0"/>
                        </a:spcAft>
                      </a:pPr>
                      <a:r>
                        <a:rPr lang="hu-HU" sz="2000" dirty="0">
                          <a:latin typeface="Arial"/>
                          <a:ea typeface="Calibri"/>
                          <a:cs typeface="Times New Roman"/>
                          <a:sym typeface="Symbol"/>
                        </a:rPr>
                        <a:t></a:t>
                      </a:r>
                      <a:r>
                        <a:rPr lang="hu-HU" sz="2000" dirty="0">
                          <a:latin typeface="Arial"/>
                          <a:ea typeface="Calibri"/>
                          <a:cs typeface="Times New Roman"/>
                        </a:rPr>
                        <a:t>0.47293</a:t>
                      </a:r>
                      <a:endParaRPr lang="en-US" sz="2000" dirty="0">
                        <a:latin typeface="Calibri"/>
                        <a:ea typeface="Calibri"/>
                        <a:cs typeface="Times New Roman"/>
                      </a:endParaRPr>
                    </a:p>
                    <a:p>
                      <a:pPr marL="0" marR="0" algn="ctr">
                        <a:lnSpc>
                          <a:spcPts val="2800"/>
                        </a:lnSpc>
                        <a:spcBef>
                          <a:spcPts val="0"/>
                        </a:spcBef>
                        <a:spcAft>
                          <a:spcPts val="0"/>
                        </a:spcAft>
                      </a:pPr>
                      <a:r>
                        <a:rPr lang="en-US" sz="2000" b="1" dirty="0">
                          <a:solidFill>
                            <a:srgbClr val="4F81BD"/>
                          </a:solidFill>
                          <a:latin typeface="Arial"/>
                          <a:ea typeface="Calibri"/>
                          <a:cs typeface="Times New Roman"/>
                        </a:rPr>
                        <a:t>0</a:t>
                      </a:r>
                      <a:endParaRPr lang="en-US" sz="2000" dirty="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2800"/>
                        </a:lnSpc>
                        <a:spcBef>
                          <a:spcPts val="0"/>
                        </a:spcBef>
                        <a:spcAft>
                          <a:spcPts val="0"/>
                        </a:spcAft>
                      </a:pPr>
                      <a:r>
                        <a:rPr lang="hu-HU" sz="2000" dirty="0">
                          <a:latin typeface="Arial"/>
                          <a:ea typeface="Calibri"/>
                          <a:cs typeface="Times New Roman"/>
                        </a:rPr>
                        <a:t> -0.47221</a:t>
                      </a:r>
                      <a:endParaRPr lang="en-US" sz="2000" dirty="0">
                        <a:latin typeface="Calibri"/>
                        <a:ea typeface="Calibri"/>
                        <a:cs typeface="Times New Roman"/>
                      </a:endParaRPr>
                    </a:p>
                    <a:p>
                      <a:pPr marL="0" marR="0" algn="ctr">
                        <a:lnSpc>
                          <a:spcPts val="2800"/>
                        </a:lnSpc>
                        <a:spcBef>
                          <a:spcPts val="0"/>
                        </a:spcBef>
                        <a:spcAft>
                          <a:spcPts val="0"/>
                        </a:spcAft>
                      </a:pPr>
                      <a:r>
                        <a:rPr lang="en-US" sz="2000" b="1" dirty="0">
                          <a:solidFill>
                            <a:srgbClr val="4F81BD"/>
                          </a:solidFill>
                          <a:latin typeface="Arial"/>
                          <a:ea typeface="Calibri"/>
                          <a:cs typeface="Times New Roman"/>
                        </a:rPr>
                        <a:t>0.45</a:t>
                      </a:r>
                      <a:endParaRPr lang="en-US" sz="2000" dirty="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2800"/>
                        </a:lnSpc>
                        <a:spcBef>
                          <a:spcPts val="0"/>
                        </a:spcBef>
                        <a:spcAft>
                          <a:spcPts val="0"/>
                        </a:spcAft>
                      </a:pPr>
                      <a:r>
                        <a:rPr lang="hu-HU" sz="2000" dirty="0">
                          <a:latin typeface="Arial"/>
                          <a:ea typeface="Calibri"/>
                          <a:cs typeface="Times New Roman"/>
                        </a:rPr>
                        <a:t> -0.47108</a:t>
                      </a:r>
                      <a:endParaRPr lang="en-US" sz="2000" dirty="0">
                        <a:latin typeface="Calibri"/>
                        <a:ea typeface="Calibri"/>
                        <a:cs typeface="Times New Roman"/>
                      </a:endParaRPr>
                    </a:p>
                    <a:p>
                      <a:pPr marL="0" marR="0" algn="ctr">
                        <a:lnSpc>
                          <a:spcPts val="2800"/>
                        </a:lnSpc>
                        <a:spcBef>
                          <a:spcPts val="0"/>
                        </a:spcBef>
                        <a:spcAft>
                          <a:spcPts val="0"/>
                        </a:spcAft>
                      </a:pPr>
                      <a:r>
                        <a:rPr lang="en-US" sz="2000" b="1" dirty="0">
                          <a:solidFill>
                            <a:srgbClr val="4F81BD"/>
                          </a:solidFill>
                          <a:latin typeface="Arial"/>
                          <a:ea typeface="Calibri"/>
                          <a:cs typeface="Times New Roman"/>
                        </a:rPr>
                        <a:t>1.16</a:t>
                      </a:r>
                      <a:endParaRPr lang="en-US" sz="2000" dirty="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2800"/>
                        </a:lnSpc>
                        <a:spcBef>
                          <a:spcPts val="0"/>
                        </a:spcBef>
                        <a:spcAft>
                          <a:spcPts val="0"/>
                        </a:spcAft>
                      </a:pPr>
                      <a:r>
                        <a:rPr lang="hu-HU" sz="2000" dirty="0">
                          <a:latin typeface="Arial"/>
                          <a:ea typeface="Calibri"/>
                          <a:cs typeface="Times New Roman"/>
                        </a:rPr>
                        <a:t> -0.47023</a:t>
                      </a:r>
                      <a:endParaRPr lang="en-US" sz="2000" dirty="0">
                        <a:latin typeface="Calibri"/>
                        <a:ea typeface="Calibri"/>
                        <a:cs typeface="Times New Roman"/>
                      </a:endParaRPr>
                    </a:p>
                    <a:p>
                      <a:pPr marL="0" marR="0" algn="ctr">
                        <a:lnSpc>
                          <a:spcPts val="2800"/>
                        </a:lnSpc>
                        <a:spcBef>
                          <a:spcPts val="0"/>
                        </a:spcBef>
                        <a:spcAft>
                          <a:spcPts val="0"/>
                        </a:spcAft>
                      </a:pPr>
                      <a:r>
                        <a:rPr lang="en-US" sz="2000" b="1" dirty="0">
                          <a:solidFill>
                            <a:srgbClr val="4F81BD"/>
                          </a:solidFill>
                          <a:latin typeface="Arial"/>
                          <a:ea typeface="Calibri"/>
                          <a:cs typeface="Times New Roman"/>
                        </a:rPr>
                        <a:t>1.69</a:t>
                      </a:r>
                      <a:endParaRPr lang="en-US" sz="2000" dirty="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0">
                <a:tc>
                  <a:txBody>
                    <a:bodyPr/>
                    <a:lstStyle/>
                    <a:p>
                      <a:pPr marL="0" marR="0">
                        <a:lnSpc>
                          <a:spcPts val="2800"/>
                        </a:lnSpc>
                        <a:spcBef>
                          <a:spcPts val="0"/>
                        </a:spcBef>
                        <a:spcAft>
                          <a:spcPts val="0"/>
                        </a:spcAft>
                      </a:pPr>
                      <a:r>
                        <a:rPr lang="hu-HU" sz="2000" i="1" dirty="0">
                          <a:latin typeface="Arial"/>
                          <a:ea typeface="Calibri"/>
                          <a:cs typeface="Times New Roman"/>
                        </a:rPr>
                        <a:t>Larger basis</a:t>
                      </a:r>
                      <a:r>
                        <a:rPr lang="hu-HU" sz="2000" dirty="0">
                          <a:latin typeface="Arial"/>
                          <a:ea typeface="Calibri"/>
                          <a:cs typeface="Times New Roman"/>
                        </a:rPr>
                        <a:t> set</a:t>
                      </a:r>
                      <a:endParaRPr lang="en-US" sz="2000" dirty="0">
                        <a:latin typeface="Calibri"/>
                        <a:ea typeface="Calibri"/>
                        <a:cs typeface="Times New Roman"/>
                      </a:endParaRPr>
                    </a:p>
                    <a:p>
                      <a:pPr marL="0" marR="0">
                        <a:lnSpc>
                          <a:spcPts val="2800"/>
                        </a:lnSpc>
                        <a:spcBef>
                          <a:spcPts val="0"/>
                        </a:spcBef>
                        <a:spcAft>
                          <a:spcPts val="0"/>
                        </a:spcAft>
                      </a:pPr>
                      <a:r>
                        <a:rPr lang="hu-HU" sz="2000" dirty="0">
                          <a:latin typeface="Arial"/>
                          <a:ea typeface="Calibri"/>
                          <a:cs typeface="Times New Roman"/>
                        </a:rPr>
                        <a:t>MP2(fc)/aug-cc-pVTZ</a:t>
                      </a:r>
                      <a:endParaRPr lang="en-US" sz="2000" dirty="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2800"/>
                        </a:lnSpc>
                        <a:spcBef>
                          <a:spcPts val="0"/>
                        </a:spcBef>
                        <a:spcAft>
                          <a:spcPts val="0"/>
                        </a:spcAft>
                      </a:pPr>
                      <a:r>
                        <a:rPr lang="en-US" sz="2000" dirty="0" smtClean="0">
                          <a:latin typeface="+mn-lt"/>
                          <a:ea typeface="Calibri"/>
                          <a:cs typeface="Times New Roman"/>
                        </a:rPr>
                        <a:t>E/E</a:t>
                      </a:r>
                      <a:r>
                        <a:rPr lang="en-US" sz="2000" baseline="-25000" dirty="0" smtClean="0">
                          <a:latin typeface="+mn-lt"/>
                          <a:ea typeface="Calibri"/>
                          <a:cs typeface="Times New Roman"/>
                        </a:rPr>
                        <a:t>h</a:t>
                      </a:r>
                      <a:r>
                        <a:rPr lang="en-US" sz="2000" dirty="0" smtClean="0">
                          <a:latin typeface="+mn-lt"/>
                          <a:ea typeface="Calibri"/>
                          <a:cs typeface="Times New Roman"/>
                        </a:rPr>
                        <a:t> + 546</a:t>
                      </a:r>
                      <a:endParaRPr lang="en-US" sz="2000" dirty="0" smtClean="0">
                        <a:latin typeface="Calibri"/>
                        <a:ea typeface="Calibri"/>
                        <a:cs typeface="Times New Roman"/>
                      </a:endParaRPr>
                    </a:p>
                    <a:p>
                      <a:pPr marL="0" marR="0" algn="ctr">
                        <a:lnSpc>
                          <a:spcPts val="2800"/>
                        </a:lnSpc>
                        <a:spcBef>
                          <a:spcPts val="0"/>
                        </a:spcBef>
                        <a:spcAft>
                          <a:spcPts val="0"/>
                        </a:spcAft>
                      </a:pPr>
                      <a:r>
                        <a:rPr lang="en-US" sz="2000" dirty="0" smtClean="0">
                          <a:latin typeface="+mn-lt"/>
                          <a:ea typeface="Calibri"/>
                          <a:cs typeface="Times New Roman"/>
                          <a:sym typeface="Symbol"/>
                        </a:rPr>
                        <a:t></a:t>
                      </a:r>
                      <a:r>
                        <a:rPr lang="en-US" sz="2000" dirty="0" smtClean="0">
                          <a:latin typeface="+mn-lt"/>
                          <a:ea typeface="Calibri"/>
                          <a:cs typeface="Times New Roman"/>
                        </a:rPr>
                        <a:t>/kcal.mol</a:t>
                      </a:r>
                      <a:r>
                        <a:rPr lang="en-US" sz="2000" baseline="30000" dirty="0" smtClean="0">
                          <a:latin typeface="+mn-lt"/>
                          <a:ea typeface="Calibri"/>
                          <a:cs typeface="Times New Roman"/>
                        </a:rPr>
                        <a:t>-1</a:t>
                      </a:r>
                      <a:endParaRPr lang="en-US" sz="2000" dirty="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2800"/>
                        </a:lnSpc>
                        <a:spcBef>
                          <a:spcPts val="0"/>
                        </a:spcBef>
                        <a:spcAft>
                          <a:spcPts val="0"/>
                        </a:spcAft>
                      </a:pPr>
                      <a:r>
                        <a:rPr lang="hu-HU" sz="2000" dirty="0">
                          <a:latin typeface="Arial"/>
                          <a:ea typeface="Calibri"/>
                          <a:cs typeface="Times New Roman"/>
                          <a:sym typeface="Symbol"/>
                        </a:rPr>
                        <a:t></a:t>
                      </a:r>
                      <a:r>
                        <a:rPr lang="hu-HU" sz="2000" dirty="0" smtClean="0">
                          <a:latin typeface="Arial"/>
                          <a:ea typeface="Calibri"/>
                          <a:cs typeface="Times New Roman"/>
                        </a:rPr>
                        <a:t>0.</a:t>
                      </a:r>
                      <a:r>
                        <a:rPr lang="en-US" sz="2000" dirty="0" smtClean="0">
                          <a:latin typeface="Arial"/>
                          <a:ea typeface="Calibri"/>
                          <a:cs typeface="Times New Roman"/>
                        </a:rPr>
                        <a:t>9418</a:t>
                      </a:r>
                      <a:endParaRPr lang="en-US" sz="2000" dirty="0">
                        <a:latin typeface="Calibri"/>
                        <a:ea typeface="Calibri"/>
                        <a:cs typeface="Times New Roman"/>
                      </a:endParaRPr>
                    </a:p>
                    <a:p>
                      <a:pPr marL="0" marR="0" algn="ctr">
                        <a:lnSpc>
                          <a:spcPts val="2800"/>
                        </a:lnSpc>
                        <a:spcBef>
                          <a:spcPts val="0"/>
                        </a:spcBef>
                        <a:spcAft>
                          <a:spcPts val="0"/>
                        </a:spcAft>
                      </a:pPr>
                      <a:r>
                        <a:rPr lang="en-US" sz="2000" b="1" dirty="0">
                          <a:solidFill>
                            <a:srgbClr val="4F81BD"/>
                          </a:solidFill>
                          <a:latin typeface="Arial"/>
                          <a:ea typeface="Calibri"/>
                          <a:cs typeface="Times New Roman"/>
                        </a:rPr>
                        <a:t>0</a:t>
                      </a:r>
                      <a:endParaRPr lang="en-US" sz="2000" dirty="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2800"/>
                        </a:lnSpc>
                        <a:spcBef>
                          <a:spcPts val="0"/>
                        </a:spcBef>
                        <a:spcAft>
                          <a:spcPts val="0"/>
                        </a:spcAft>
                      </a:pPr>
                      <a:r>
                        <a:rPr lang="hu-HU" sz="2000" dirty="0">
                          <a:latin typeface="Arial"/>
                          <a:ea typeface="Calibri"/>
                          <a:cs typeface="Times New Roman"/>
                        </a:rPr>
                        <a:t> -</a:t>
                      </a:r>
                      <a:r>
                        <a:rPr lang="hu-HU" sz="2000" dirty="0" smtClean="0">
                          <a:latin typeface="Arial"/>
                          <a:ea typeface="Calibri"/>
                          <a:cs typeface="Times New Roman"/>
                        </a:rPr>
                        <a:t>0.</a:t>
                      </a:r>
                      <a:r>
                        <a:rPr lang="en-US" sz="2000" dirty="0" smtClean="0">
                          <a:latin typeface="Arial"/>
                          <a:ea typeface="Calibri"/>
                          <a:cs typeface="Times New Roman"/>
                        </a:rPr>
                        <a:t>9413</a:t>
                      </a:r>
                      <a:endParaRPr lang="en-US" sz="2000" dirty="0">
                        <a:latin typeface="Calibri"/>
                        <a:ea typeface="Calibri"/>
                        <a:cs typeface="Times New Roman"/>
                      </a:endParaRPr>
                    </a:p>
                    <a:p>
                      <a:pPr marL="0" marR="0" algn="ctr">
                        <a:lnSpc>
                          <a:spcPts val="2800"/>
                        </a:lnSpc>
                        <a:spcBef>
                          <a:spcPts val="0"/>
                        </a:spcBef>
                        <a:spcAft>
                          <a:spcPts val="0"/>
                        </a:spcAft>
                      </a:pPr>
                      <a:r>
                        <a:rPr lang="en-US" sz="2000" b="1" dirty="0" smtClean="0">
                          <a:solidFill>
                            <a:srgbClr val="4F81BD"/>
                          </a:solidFill>
                          <a:latin typeface="Arial"/>
                          <a:ea typeface="Calibri"/>
                          <a:cs typeface="Times New Roman"/>
                        </a:rPr>
                        <a:t>0.32</a:t>
                      </a:r>
                      <a:endParaRPr lang="en-US" sz="2000" dirty="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2800"/>
                        </a:lnSpc>
                        <a:spcBef>
                          <a:spcPts val="0"/>
                        </a:spcBef>
                        <a:spcAft>
                          <a:spcPts val="0"/>
                        </a:spcAft>
                      </a:pPr>
                      <a:r>
                        <a:rPr lang="hu-HU" sz="2000" dirty="0">
                          <a:latin typeface="Arial"/>
                          <a:ea typeface="Calibri"/>
                          <a:cs typeface="Times New Roman"/>
                        </a:rPr>
                        <a:t> -</a:t>
                      </a:r>
                      <a:r>
                        <a:rPr lang="hu-HU" sz="2000" dirty="0" smtClean="0">
                          <a:latin typeface="Arial"/>
                          <a:ea typeface="Calibri"/>
                          <a:cs typeface="Times New Roman"/>
                        </a:rPr>
                        <a:t>0.</a:t>
                      </a:r>
                      <a:r>
                        <a:rPr lang="en-US" sz="2000" dirty="0" smtClean="0">
                          <a:latin typeface="Arial"/>
                          <a:ea typeface="Calibri"/>
                          <a:cs typeface="Times New Roman"/>
                        </a:rPr>
                        <a:t>9399</a:t>
                      </a:r>
                      <a:endParaRPr lang="en-US" sz="2000" dirty="0">
                        <a:latin typeface="Calibri"/>
                        <a:ea typeface="Calibri"/>
                        <a:cs typeface="Times New Roman"/>
                      </a:endParaRPr>
                    </a:p>
                    <a:p>
                      <a:pPr marL="0" marR="0" algn="ctr">
                        <a:lnSpc>
                          <a:spcPts val="2800"/>
                        </a:lnSpc>
                        <a:spcBef>
                          <a:spcPts val="0"/>
                        </a:spcBef>
                        <a:spcAft>
                          <a:spcPts val="0"/>
                        </a:spcAft>
                      </a:pPr>
                      <a:r>
                        <a:rPr lang="en-US" sz="2000" b="1" dirty="0" smtClean="0">
                          <a:solidFill>
                            <a:srgbClr val="4F81BD"/>
                          </a:solidFill>
                          <a:latin typeface="Arial"/>
                          <a:ea typeface="Calibri"/>
                          <a:cs typeface="Times New Roman"/>
                        </a:rPr>
                        <a:t>1.19</a:t>
                      </a:r>
                      <a:endParaRPr lang="en-US" sz="2000" dirty="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2800"/>
                        </a:lnSpc>
                        <a:spcBef>
                          <a:spcPts val="0"/>
                        </a:spcBef>
                        <a:spcAft>
                          <a:spcPts val="0"/>
                        </a:spcAft>
                      </a:pPr>
                      <a:r>
                        <a:rPr lang="hu-HU" sz="2000" dirty="0">
                          <a:latin typeface="Arial"/>
                          <a:ea typeface="Calibri"/>
                          <a:cs typeface="Times New Roman"/>
                        </a:rPr>
                        <a:t> -</a:t>
                      </a:r>
                      <a:r>
                        <a:rPr lang="hu-HU" sz="2000" dirty="0" smtClean="0">
                          <a:latin typeface="Arial"/>
                          <a:ea typeface="Calibri"/>
                          <a:cs typeface="Times New Roman"/>
                        </a:rPr>
                        <a:t>0.</a:t>
                      </a:r>
                      <a:r>
                        <a:rPr lang="en-US" sz="2000" dirty="0" smtClean="0">
                          <a:latin typeface="Arial"/>
                          <a:ea typeface="Calibri"/>
                          <a:cs typeface="Times New Roman"/>
                        </a:rPr>
                        <a:t>9389</a:t>
                      </a:r>
                      <a:endParaRPr lang="en-US" sz="2000" dirty="0">
                        <a:latin typeface="Calibri"/>
                        <a:ea typeface="Calibri"/>
                        <a:cs typeface="Times New Roman"/>
                      </a:endParaRPr>
                    </a:p>
                    <a:p>
                      <a:pPr marL="0" marR="0" algn="ctr">
                        <a:lnSpc>
                          <a:spcPts val="2800"/>
                        </a:lnSpc>
                        <a:spcBef>
                          <a:spcPts val="0"/>
                        </a:spcBef>
                        <a:spcAft>
                          <a:spcPts val="0"/>
                        </a:spcAft>
                      </a:pPr>
                      <a:r>
                        <a:rPr lang="en-US" sz="2000" b="1" dirty="0" smtClean="0">
                          <a:solidFill>
                            <a:srgbClr val="4F81BD"/>
                          </a:solidFill>
                          <a:latin typeface="Arial"/>
                          <a:ea typeface="Calibri"/>
                          <a:cs typeface="Times New Roman"/>
                        </a:rPr>
                        <a:t>1.82</a:t>
                      </a:r>
                      <a:endParaRPr lang="en-US" sz="2000" dirty="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0">
                <a:tc>
                  <a:txBody>
                    <a:bodyPr/>
                    <a:lstStyle/>
                    <a:p>
                      <a:pPr marL="0" marR="0">
                        <a:lnSpc>
                          <a:spcPts val="2800"/>
                        </a:lnSpc>
                        <a:spcBef>
                          <a:spcPts val="0"/>
                        </a:spcBef>
                        <a:spcAft>
                          <a:spcPts val="0"/>
                        </a:spcAft>
                      </a:pPr>
                      <a:r>
                        <a:rPr lang="hu-HU" sz="2000" i="1" dirty="0">
                          <a:latin typeface="Arial"/>
                          <a:ea typeface="Calibri"/>
                          <a:cs typeface="Times New Roman"/>
                        </a:rPr>
                        <a:t>Coupled Cluster</a:t>
                      </a:r>
                      <a:r>
                        <a:rPr lang="hu-HU" sz="2000" b="1" dirty="0">
                          <a:latin typeface="Arial"/>
                          <a:ea typeface="Calibri"/>
                          <a:cs typeface="Times New Roman"/>
                        </a:rPr>
                        <a:t> </a:t>
                      </a:r>
                      <a:r>
                        <a:rPr lang="hu-HU" sz="2000" baseline="30000" dirty="0">
                          <a:latin typeface="Arial"/>
                          <a:ea typeface="Calibri"/>
                          <a:cs typeface="Times New Roman"/>
                        </a:rPr>
                        <a:t>a</a:t>
                      </a:r>
                      <a:endParaRPr lang="en-US" sz="2000" dirty="0">
                        <a:latin typeface="Calibri"/>
                        <a:ea typeface="Calibri"/>
                        <a:cs typeface="Times New Roman"/>
                      </a:endParaRPr>
                    </a:p>
                    <a:p>
                      <a:pPr marL="0" marR="0">
                        <a:lnSpc>
                          <a:spcPts val="2800"/>
                        </a:lnSpc>
                        <a:spcBef>
                          <a:spcPts val="0"/>
                        </a:spcBef>
                        <a:spcAft>
                          <a:spcPts val="0"/>
                        </a:spcAft>
                      </a:pPr>
                      <a:r>
                        <a:rPr lang="hu-HU" sz="2000" dirty="0">
                          <a:latin typeface="Arial"/>
                          <a:ea typeface="Calibri"/>
                          <a:cs typeface="Times New Roman"/>
                        </a:rPr>
                        <a:t>CCSD/aug-cc-pVDZ</a:t>
                      </a:r>
                      <a:endParaRPr lang="en-US" sz="2000" dirty="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2800"/>
                        </a:lnSpc>
                        <a:spcBef>
                          <a:spcPts val="0"/>
                        </a:spcBef>
                        <a:spcAft>
                          <a:spcPts val="0"/>
                        </a:spcAft>
                      </a:pPr>
                      <a:r>
                        <a:rPr lang="en-US" sz="2000" dirty="0">
                          <a:latin typeface="Arial"/>
                          <a:ea typeface="Calibri"/>
                          <a:cs typeface="Times New Roman"/>
                        </a:rPr>
                        <a:t>E/E</a:t>
                      </a:r>
                      <a:r>
                        <a:rPr lang="en-US" sz="2000" baseline="-25000" dirty="0">
                          <a:latin typeface="Arial"/>
                          <a:ea typeface="Calibri"/>
                          <a:cs typeface="Times New Roman"/>
                        </a:rPr>
                        <a:t>h</a:t>
                      </a:r>
                      <a:r>
                        <a:rPr lang="en-US" sz="2000" dirty="0">
                          <a:latin typeface="Arial"/>
                          <a:ea typeface="Calibri"/>
                          <a:cs typeface="Times New Roman"/>
                        </a:rPr>
                        <a:t>+ 546</a:t>
                      </a:r>
                      <a:endParaRPr lang="en-US" sz="2000" dirty="0">
                        <a:latin typeface="Calibri"/>
                        <a:ea typeface="Calibri"/>
                        <a:cs typeface="Times New Roman"/>
                      </a:endParaRPr>
                    </a:p>
                    <a:p>
                      <a:pPr marL="0" marR="0" algn="ctr">
                        <a:lnSpc>
                          <a:spcPts val="2800"/>
                        </a:lnSpc>
                        <a:spcBef>
                          <a:spcPts val="0"/>
                        </a:spcBef>
                        <a:spcAft>
                          <a:spcPts val="0"/>
                        </a:spcAft>
                      </a:pPr>
                      <a:r>
                        <a:rPr lang="en-US" sz="2000" dirty="0">
                          <a:latin typeface="Arial"/>
                          <a:ea typeface="Calibri"/>
                          <a:cs typeface="Times New Roman"/>
                          <a:sym typeface="Symbol"/>
                        </a:rPr>
                        <a:t></a:t>
                      </a:r>
                      <a:r>
                        <a:rPr lang="en-US" sz="2000" dirty="0">
                          <a:latin typeface="Arial"/>
                          <a:ea typeface="Calibri"/>
                          <a:cs typeface="Times New Roman"/>
                        </a:rPr>
                        <a:t>/kcal.mol</a:t>
                      </a:r>
                      <a:r>
                        <a:rPr lang="en-US" sz="2000" baseline="30000" dirty="0">
                          <a:latin typeface="Arial"/>
                          <a:ea typeface="Calibri"/>
                          <a:cs typeface="Times New Roman"/>
                        </a:rPr>
                        <a:t>-1</a:t>
                      </a:r>
                      <a:endParaRPr lang="en-US" sz="2000" dirty="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2800"/>
                        </a:lnSpc>
                        <a:spcBef>
                          <a:spcPts val="0"/>
                        </a:spcBef>
                        <a:spcAft>
                          <a:spcPts val="0"/>
                        </a:spcAft>
                      </a:pPr>
                      <a:r>
                        <a:rPr lang="hu-HU" sz="2000" dirty="0">
                          <a:latin typeface="Arial"/>
                          <a:ea typeface="Calibri"/>
                          <a:cs typeface="Times New Roman"/>
                          <a:sym typeface="Symbol"/>
                        </a:rPr>
                        <a:t></a:t>
                      </a:r>
                      <a:r>
                        <a:rPr lang="hu-HU" sz="2000" dirty="0">
                          <a:latin typeface="Arial"/>
                          <a:ea typeface="Calibri"/>
                          <a:cs typeface="Times New Roman"/>
                        </a:rPr>
                        <a:t>0.54038</a:t>
                      </a:r>
                      <a:endParaRPr lang="en-US" sz="2000" dirty="0">
                        <a:latin typeface="Calibri"/>
                        <a:ea typeface="Calibri"/>
                        <a:cs typeface="Times New Roman"/>
                      </a:endParaRPr>
                    </a:p>
                    <a:p>
                      <a:pPr marL="0" marR="0" algn="ctr">
                        <a:lnSpc>
                          <a:spcPts val="2800"/>
                        </a:lnSpc>
                        <a:spcBef>
                          <a:spcPts val="0"/>
                        </a:spcBef>
                        <a:spcAft>
                          <a:spcPts val="0"/>
                        </a:spcAft>
                      </a:pPr>
                      <a:r>
                        <a:rPr lang="en-US" sz="2000" b="1" dirty="0">
                          <a:solidFill>
                            <a:srgbClr val="4F81BD"/>
                          </a:solidFill>
                          <a:latin typeface="Arial"/>
                          <a:ea typeface="Calibri"/>
                          <a:cs typeface="Times New Roman"/>
                        </a:rPr>
                        <a:t>0</a:t>
                      </a:r>
                      <a:endParaRPr lang="en-US" sz="2000" dirty="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2800"/>
                        </a:lnSpc>
                        <a:spcBef>
                          <a:spcPts val="0"/>
                        </a:spcBef>
                        <a:spcAft>
                          <a:spcPts val="0"/>
                        </a:spcAft>
                      </a:pPr>
                      <a:r>
                        <a:rPr lang="hu-HU" sz="2000">
                          <a:latin typeface="Arial"/>
                          <a:ea typeface="Calibri"/>
                          <a:cs typeface="Times New Roman"/>
                        </a:rPr>
                        <a:t> -0.53955</a:t>
                      </a:r>
                      <a:endParaRPr lang="en-US" sz="2000">
                        <a:latin typeface="Calibri"/>
                        <a:ea typeface="Calibri"/>
                        <a:cs typeface="Times New Roman"/>
                      </a:endParaRPr>
                    </a:p>
                    <a:p>
                      <a:pPr marL="0" marR="0" algn="ctr">
                        <a:lnSpc>
                          <a:spcPts val="2800"/>
                        </a:lnSpc>
                        <a:spcBef>
                          <a:spcPts val="0"/>
                        </a:spcBef>
                        <a:spcAft>
                          <a:spcPts val="0"/>
                        </a:spcAft>
                      </a:pPr>
                      <a:r>
                        <a:rPr lang="en-US" sz="2000" b="1">
                          <a:solidFill>
                            <a:srgbClr val="4F81BD"/>
                          </a:solidFill>
                          <a:latin typeface="Arial"/>
                          <a:ea typeface="Calibri"/>
                          <a:cs typeface="Times New Roman"/>
                        </a:rPr>
                        <a:t>0.52</a:t>
                      </a:r>
                      <a:endParaRPr lang="en-US" sz="20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2800"/>
                        </a:lnSpc>
                        <a:spcBef>
                          <a:spcPts val="0"/>
                        </a:spcBef>
                        <a:spcAft>
                          <a:spcPts val="0"/>
                        </a:spcAft>
                      </a:pPr>
                      <a:r>
                        <a:rPr lang="hu-HU" sz="2000">
                          <a:latin typeface="Arial"/>
                          <a:ea typeface="Calibri"/>
                          <a:cs typeface="Times New Roman"/>
                        </a:rPr>
                        <a:t> -0.53867</a:t>
                      </a:r>
                      <a:endParaRPr lang="en-US" sz="2000">
                        <a:latin typeface="Calibri"/>
                        <a:ea typeface="Calibri"/>
                        <a:cs typeface="Times New Roman"/>
                      </a:endParaRPr>
                    </a:p>
                    <a:p>
                      <a:pPr marL="0" marR="0" algn="ctr">
                        <a:lnSpc>
                          <a:spcPts val="2800"/>
                        </a:lnSpc>
                        <a:spcBef>
                          <a:spcPts val="0"/>
                        </a:spcBef>
                        <a:spcAft>
                          <a:spcPts val="0"/>
                        </a:spcAft>
                      </a:pPr>
                      <a:r>
                        <a:rPr lang="en-US" sz="2000" b="1">
                          <a:solidFill>
                            <a:srgbClr val="4F81BD"/>
                          </a:solidFill>
                          <a:latin typeface="Arial"/>
                          <a:ea typeface="Calibri"/>
                          <a:cs typeface="Times New Roman"/>
                        </a:rPr>
                        <a:t>1.07</a:t>
                      </a:r>
                      <a:endParaRPr lang="en-US" sz="20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2800"/>
                        </a:lnSpc>
                        <a:spcBef>
                          <a:spcPts val="0"/>
                        </a:spcBef>
                        <a:spcAft>
                          <a:spcPts val="0"/>
                        </a:spcAft>
                      </a:pPr>
                      <a:r>
                        <a:rPr lang="hu-HU" sz="2000" dirty="0">
                          <a:latin typeface="Arial"/>
                          <a:ea typeface="Calibri"/>
                          <a:cs typeface="Times New Roman"/>
                        </a:rPr>
                        <a:t> -0.53813</a:t>
                      </a:r>
                      <a:endParaRPr lang="en-US" sz="2000" dirty="0">
                        <a:latin typeface="Calibri"/>
                        <a:ea typeface="Calibri"/>
                        <a:cs typeface="Times New Roman"/>
                      </a:endParaRPr>
                    </a:p>
                    <a:p>
                      <a:pPr marL="0" marR="0" algn="ctr">
                        <a:lnSpc>
                          <a:spcPts val="2800"/>
                        </a:lnSpc>
                        <a:spcBef>
                          <a:spcPts val="0"/>
                        </a:spcBef>
                        <a:spcAft>
                          <a:spcPts val="0"/>
                        </a:spcAft>
                      </a:pPr>
                      <a:r>
                        <a:rPr lang="en-US" sz="2000" b="1" dirty="0">
                          <a:solidFill>
                            <a:srgbClr val="4F81BD"/>
                          </a:solidFill>
                          <a:latin typeface="Arial"/>
                          <a:ea typeface="Calibri"/>
                          <a:cs typeface="Times New Roman"/>
                        </a:rPr>
                        <a:t>1.41</a:t>
                      </a:r>
                      <a:endParaRPr lang="en-US" sz="2000" dirty="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0">
                <a:tc>
                  <a:txBody>
                    <a:bodyPr/>
                    <a:lstStyle/>
                    <a:p>
                      <a:pPr marL="0" marR="0">
                        <a:lnSpc>
                          <a:spcPts val="2800"/>
                        </a:lnSpc>
                        <a:spcBef>
                          <a:spcPts val="0"/>
                        </a:spcBef>
                        <a:spcAft>
                          <a:spcPts val="0"/>
                        </a:spcAft>
                      </a:pPr>
                      <a:r>
                        <a:rPr lang="hu-HU" sz="2000" i="1" dirty="0">
                          <a:latin typeface="Arial"/>
                          <a:ea typeface="Calibri"/>
                          <a:cs typeface="Times New Roman"/>
                        </a:rPr>
                        <a:t>Coupled Cluster</a:t>
                      </a:r>
                      <a:r>
                        <a:rPr lang="hu-HU" sz="2000" b="1" dirty="0">
                          <a:latin typeface="Arial"/>
                          <a:ea typeface="Calibri"/>
                          <a:cs typeface="Times New Roman"/>
                        </a:rPr>
                        <a:t> </a:t>
                      </a:r>
                      <a:r>
                        <a:rPr lang="hu-HU" sz="2000" baseline="30000" dirty="0">
                          <a:latin typeface="Arial"/>
                          <a:ea typeface="Calibri"/>
                          <a:cs typeface="Times New Roman"/>
                        </a:rPr>
                        <a:t>a</a:t>
                      </a:r>
                      <a:endParaRPr lang="en-US" sz="2000" dirty="0">
                        <a:latin typeface="Calibri"/>
                        <a:ea typeface="Calibri"/>
                        <a:cs typeface="Times New Roman"/>
                      </a:endParaRPr>
                    </a:p>
                    <a:p>
                      <a:pPr marL="0" marR="0">
                        <a:lnSpc>
                          <a:spcPts val="2800"/>
                        </a:lnSpc>
                        <a:spcBef>
                          <a:spcPts val="0"/>
                        </a:spcBef>
                        <a:spcAft>
                          <a:spcPts val="0"/>
                        </a:spcAft>
                      </a:pPr>
                      <a:r>
                        <a:rPr lang="hu-HU" sz="2000" dirty="0">
                          <a:latin typeface="Arial"/>
                          <a:ea typeface="Calibri"/>
                          <a:cs typeface="Times New Roman"/>
                        </a:rPr>
                        <a:t>CCSD(</a:t>
                      </a:r>
                      <a:r>
                        <a:rPr lang="hu-HU" sz="2000" b="1" dirty="0">
                          <a:solidFill>
                            <a:srgbClr val="FF0000"/>
                          </a:solidFill>
                          <a:latin typeface="Arial"/>
                          <a:ea typeface="Calibri"/>
                          <a:cs typeface="Times New Roman"/>
                        </a:rPr>
                        <a:t>T</a:t>
                      </a:r>
                      <a:r>
                        <a:rPr lang="hu-HU" sz="2000" dirty="0">
                          <a:latin typeface="Arial"/>
                          <a:ea typeface="Calibri"/>
                          <a:cs typeface="Times New Roman"/>
                        </a:rPr>
                        <a:t>)/aug-cc-pVDZ</a:t>
                      </a:r>
                      <a:endParaRPr lang="en-US" sz="2000" dirty="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2800"/>
                        </a:lnSpc>
                        <a:spcBef>
                          <a:spcPts val="0"/>
                        </a:spcBef>
                        <a:spcAft>
                          <a:spcPts val="0"/>
                        </a:spcAft>
                      </a:pPr>
                      <a:r>
                        <a:rPr lang="en-US" sz="2000" dirty="0">
                          <a:latin typeface="Arial"/>
                          <a:ea typeface="Calibri"/>
                          <a:cs typeface="Times New Roman"/>
                        </a:rPr>
                        <a:t>E/E</a:t>
                      </a:r>
                      <a:r>
                        <a:rPr lang="en-US" sz="2000" baseline="-25000" dirty="0">
                          <a:latin typeface="Arial"/>
                          <a:ea typeface="Calibri"/>
                          <a:cs typeface="Times New Roman"/>
                        </a:rPr>
                        <a:t>h</a:t>
                      </a:r>
                      <a:r>
                        <a:rPr lang="en-US" sz="2000" dirty="0">
                          <a:latin typeface="Arial"/>
                          <a:ea typeface="Calibri"/>
                          <a:cs typeface="Times New Roman"/>
                        </a:rPr>
                        <a:t>+ 546</a:t>
                      </a:r>
                      <a:endParaRPr lang="en-US" sz="2000" dirty="0">
                        <a:latin typeface="Calibri"/>
                        <a:ea typeface="Calibri"/>
                        <a:cs typeface="Times New Roman"/>
                      </a:endParaRPr>
                    </a:p>
                    <a:p>
                      <a:pPr marL="0" marR="0" algn="ctr">
                        <a:lnSpc>
                          <a:spcPts val="2800"/>
                        </a:lnSpc>
                        <a:spcBef>
                          <a:spcPts val="0"/>
                        </a:spcBef>
                        <a:spcAft>
                          <a:spcPts val="0"/>
                        </a:spcAft>
                      </a:pPr>
                      <a:r>
                        <a:rPr lang="en-US" sz="2000" dirty="0">
                          <a:latin typeface="Arial"/>
                          <a:ea typeface="Calibri"/>
                          <a:cs typeface="Times New Roman"/>
                          <a:sym typeface="Symbol"/>
                        </a:rPr>
                        <a:t></a:t>
                      </a:r>
                      <a:r>
                        <a:rPr lang="en-US" sz="2000" dirty="0">
                          <a:latin typeface="Arial"/>
                          <a:ea typeface="Calibri"/>
                          <a:cs typeface="Times New Roman"/>
                        </a:rPr>
                        <a:t>/kcal.mol</a:t>
                      </a:r>
                      <a:r>
                        <a:rPr lang="en-US" sz="2000" baseline="30000" dirty="0">
                          <a:latin typeface="Arial"/>
                          <a:ea typeface="Calibri"/>
                          <a:cs typeface="Times New Roman"/>
                        </a:rPr>
                        <a:t>-1</a:t>
                      </a:r>
                      <a:endParaRPr lang="en-US" sz="2000" dirty="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2800"/>
                        </a:lnSpc>
                        <a:spcBef>
                          <a:spcPts val="0"/>
                        </a:spcBef>
                        <a:spcAft>
                          <a:spcPts val="0"/>
                        </a:spcAft>
                      </a:pPr>
                      <a:r>
                        <a:rPr lang="hu-HU" sz="2000" dirty="0">
                          <a:latin typeface="Arial"/>
                          <a:ea typeface="Calibri"/>
                          <a:cs typeface="Times New Roman"/>
                          <a:sym typeface="Symbol"/>
                        </a:rPr>
                        <a:t></a:t>
                      </a:r>
                      <a:r>
                        <a:rPr lang="hu-HU" sz="2000" dirty="0">
                          <a:latin typeface="Arial"/>
                          <a:ea typeface="Calibri"/>
                          <a:cs typeface="Times New Roman"/>
                        </a:rPr>
                        <a:t>0.61129</a:t>
                      </a:r>
                      <a:endParaRPr lang="en-US" sz="2000" dirty="0">
                        <a:latin typeface="Calibri"/>
                        <a:ea typeface="Calibri"/>
                        <a:cs typeface="Times New Roman"/>
                      </a:endParaRPr>
                    </a:p>
                    <a:p>
                      <a:pPr marL="0" marR="0" algn="ctr">
                        <a:lnSpc>
                          <a:spcPts val="2800"/>
                        </a:lnSpc>
                        <a:spcBef>
                          <a:spcPts val="0"/>
                        </a:spcBef>
                        <a:spcAft>
                          <a:spcPts val="0"/>
                        </a:spcAft>
                      </a:pPr>
                      <a:r>
                        <a:rPr lang="en-US" sz="2000" b="1" dirty="0">
                          <a:solidFill>
                            <a:srgbClr val="4F81BD"/>
                          </a:solidFill>
                          <a:latin typeface="Arial"/>
                          <a:ea typeface="Calibri"/>
                          <a:cs typeface="Times New Roman"/>
                        </a:rPr>
                        <a:t>0</a:t>
                      </a:r>
                      <a:endParaRPr lang="en-US" sz="2000" dirty="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2800"/>
                        </a:lnSpc>
                        <a:spcBef>
                          <a:spcPts val="0"/>
                        </a:spcBef>
                        <a:spcAft>
                          <a:spcPts val="0"/>
                        </a:spcAft>
                      </a:pPr>
                      <a:r>
                        <a:rPr lang="hu-HU" sz="2000">
                          <a:latin typeface="Arial"/>
                          <a:ea typeface="Calibri"/>
                          <a:cs typeface="Times New Roman"/>
                        </a:rPr>
                        <a:t> -0.61046</a:t>
                      </a:r>
                      <a:endParaRPr lang="en-US" sz="2000">
                        <a:latin typeface="Calibri"/>
                        <a:ea typeface="Calibri"/>
                        <a:cs typeface="Times New Roman"/>
                      </a:endParaRPr>
                    </a:p>
                    <a:p>
                      <a:pPr marL="0" marR="0" algn="ctr">
                        <a:lnSpc>
                          <a:spcPts val="2800"/>
                        </a:lnSpc>
                        <a:spcBef>
                          <a:spcPts val="0"/>
                        </a:spcBef>
                        <a:spcAft>
                          <a:spcPts val="0"/>
                        </a:spcAft>
                      </a:pPr>
                      <a:r>
                        <a:rPr lang="en-US" sz="2000" b="1">
                          <a:solidFill>
                            <a:srgbClr val="4F81BD"/>
                          </a:solidFill>
                          <a:latin typeface="Arial"/>
                          <a:ea typeface="Calibri"/>
                          <a:cs typeface="Times New Roman"/>
                        </a:rPr>
                        <a:t>0.52</a:t>
                      </a:r>
                      <a:endParaRPr lang="en-US" sz="20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2800"/>
                        </a:lnSpc>
                        <a:spcBef>
                          <a:spcPts val="0"/>
                        </a:spcBef>
                        <a:spcAft>
                          <a:spcPts val="0"/>
                        </a:spcAft>
                      </a:pPr>
                      <a:r>
                        <a:rPr lang="hu-HU" sz="2000">
                          <a:latin typeface="Arial"/>
                          <a:ea typeface="Calibri"/>
                          <a:cs typeface="Times New Roman"/>
                        </a:rPr>
                        <a:t> -0.60941</a:t>
                      </a:r>
                      <a:endParaRPr lang="en-US" sz="2000">
                        <a:latin typeface="Calibri"/>
                        <a:ea typeface="Calibri"/>
                        <a:cs typeface="Times New Roman"/>
                      </a:endParaRPr>
                    </a:p>
                    <a:p>
                      <a:pPr marL="0" marR="0" algn="ctr">
                        <a:lnSpc>
                          <a:spcPts val="2800"/>
                        </a:lnSpc>
                        <a:spcBef>
                          <a:spcPts val="0"/>
                        </a:spcBef>
                        <a:spcAft>
                          <a:spcPts val="0"/>
                        </a:spcAft>
                      </a:pPr>
                      <a:r>
                        <a:rPr lang="en-US" sz="2000" b="1">
                          <a:solidFill>
                            <a:srgbClr val="4F81BD"/>
                          </a:solidFill>
                          <a:latin typeface="Arial"/>
                          <a:ea typeface="Calibri"/>
                          <a:cs typeface="Times New Roman"/>
                        </a:rPr>
                        <a:t>1.18</a:t>
                      </a:r>
                      <a:endParaRPr lang="en-US" sz="20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2800"/>
                        </a:lnSpc>
                        <a:spcBef>
                          <a:spcPts val="0"/>
                        </a:spcBef>
                        <a:spcAft>
                          <a:spcPts val="0"/>
                        </a:spcAft>
                      </a:pPr>
                      <a:r>
                        <a:rPr lang="hu-HU" sz="2000" dirty="0">
                          <a:latin typeface="Arial"/>
                          <a:ea typeface="Calibri"/>
                          <a:cs typeface="Times New Roman"/>
                        </a:rPr>
                        <a:t> -0.60875</a:t>
                      </a:r>
                      <a:endParaRPr lang="en-US" sz="2000" dirty="0">
                        <a:latin typeface="Calibri"/>
                        <a:ea typeface="Calibri"/>
                        <a:cs typeface="Times New Roman"/>
                      </a:endParaRPr>
                    </a:p>
                    <a:p>
                      <a:pPr marL="0" marR="0" algn="ctr">
                        <a:lnSpc>
                          <a:spcPts val="2800"/>
                        </a:lnSpc>
                        <a:spcBef>
                          <a:spcPts val="0"/>
                        </a:spcBef>
                        <a:spcAft>
                          <a:spcPts val="0"/>
                        </a:spcAft>
                      </a:pPr>
                      <a:r>
                        <a:rPr lang="en-US" sz="2000" b="1" dirty="0">
                          <a:solidFill>
                            <a:srgbClr val="4F81BD"/>
                          </a:solidFill>
                          <a:latin typeface="Arial"/>
                          <a:ea typeface="Calibri"/>
                          <a:cs typeface="Times New Roman"/>
                        </a:rPr>
                        <a:t>1.59</a:t>
                      </a:r>
                      <a:endParaRPr lang="en-US" sz="2000" dirty="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0">
                <a:tc>
                  <a:txBody>
                    <a:bodyPr/>
                    <a:lstStyle/>
                    <a:p>
                      <a:pPr marL="0" marR="0">
                        <a:lnSpc>
                          <a:spcPts val="2800"/>
                        </a:lnSpc>
                        <a:spcBef>
                          <a:spcPts val="0"/>
                        </a:spcBef>
                        <a:spcAft>
                          <a:spcPts val="0"/>
                        </a:spcAft>
                      </a:pPr>
                      <a:r>
                        <a:rPr lang="hu-HU" sz="2000" i="1" dirty="0">
                          <a:latin typeface="Arial"/>
                          <a:ea typeface="Calibri"/>
                          <a:cs typeface="Times New Roman"/>
                        </a:rPr>
                        <a:t>DFT</a:t>
                      </a:r>
                      <a:endParaRPr lang="en-US" sz="2000" dirty="0">
                        <a:latin typeface="Calibri"/>
                        <a:ea typeface="Calibri"/>
                        <a:cs typeface="Times New Roman"/>
                      </a:endParaRPr>
                    </a:p>
                    <a:p>
                      <a:pPr marL="0" marR="0">
                        <a:lnSpc>
                          <a:spcPts val="2800"/>
                        </a:lnSpc>
                        <a:spcBef>
                          <a:spcPts val="0"/>
                        </a:spcBef>
                        <a:spcAft>
                          <a:spcPts val="0"/>
                        </a:spcAft>
                      </a:pPr>
                      <a:r>
                        <a:rPr lang="hu-HU" sz="2000" dirty="0">
                          <a:latin typeface="Arial"/>
                          <a:ea typeface="Calibri"/>
                          <a:cs typeface="Times New Roman"/>
                        </a:rPr>
                        <a:t>B3LYP/ aug-cc-pV</a:t>
                      </a:r>
                      <a:r>
                        <a:rPr lang="hu-HU" sz="2000" b="1" dirty="0">
                          <a:solidFill>
                            <a:srgbClr val="FF0000"/>
                          </a:solidFill>
                          <a:latin typeface="Arial"/>
                          <a:ea typeface="Calibri"/>
                          <a:cs typeface="Times New Roman"/>
                        </a:rPr>
                        <a:t>D</a:t>
                      </a:r>
                      <a:r>
                        <a:rPr lang="hu-HU" sz="2000" dirty="0">
                          <a:latin typeface="Arial"/>
                          <a:ea typeface="Calibri"/>
                          <a:cs typeface="Times New Roman"/>
                        </a:rPr>
                        <a:t>Z</a:t>
                      </a:r>
                      <a:endParaRPr lang="en-US" sz="2000" dirty="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2800"/>
                        </a:lnSpc>
                        <a:spcBef>
                          <a:spcPts val="0"/>
                        </a:spcBef>
                        <a:spcAft>
                          <a:spcPts val="0"/>
                        </a:spcAft>
                      </a:pPr>
                      <a:r>
                        <a:rPr lang="en-US" sz="2000" dirty="0">
                          <a:latin typeface="Arial"/>
                          <a:ea typeface="Calibri"/>
                          <a:cs typeface="Times New Roman"/>
                        </a:rPr>
                        <a:t>E/E</a:t>
                      </a:r>
                      <a:r>
                        <a:rPr lang="en-US" sz="2000" baseline="-25000" dirty="0">
                          <a:latin typeface="Arial"/>
                          <a:ea typeface="Calibri"/>
                          <a:cs typeface="Times New Roman"/>
                        </a:rPr>
                        <a:t>h</a:t>
                      </a:r>
                      <a:r>
                        <a:rPr lang="en-US" sz="2000" dirty="0">
                          <a:latin typeface="Arial"/>
                          <a:ea typeface="Calibri"/>
                          <a:cs typeface="Times New Roman"/>
                        </a:rPr>
                        <a:t>+ 547</a:t>
                      </a:r>
                      <a:endParaRPr lang="en-US" sz="2000" dirty="0">
                        <a:latin typeface="Calibri"/>
                        <a:ea typeface="Calibri"/>
                        <a:cs typeface="Times New Roman"/>
                      </a:endParaRPr>
                    </a:p>
                    <a:p>
                      <a:pPr marL="0" marR="0" algn="ctr">
                        <a:lnSpc>
                          <a:spcPts val="2800"/>
                        </a:lnSpc>
                        <a:spcBef>
                          <a:spcPts val="0"/>
                        </a:spcBef>
                        <a:spcAft>
                          <a:spcPts val="0"/>
                        </a:spcAft>
                      </a:pPr>
                      <a:r>
                        <a:rPr lang="en-US" sz="2000" dirty="0">
                          <a:latin typeface="Arial"/>
                          <a:ea typeface="Calibri"/>
                          <a:cs typeface="Times New Roman"/>
                          <a:sym typeface="Symbol"/>
                        </a:rPr>
                        <a:t></a:t>
                      </a:r>
                      <a:r>
                        <a:rPr lang="en-US" sz="2000" dirty="0">
                          <a:latin typeface="Arial"/>
                          <a:ea typeface="Calibri"/>
                          <a:cs typeface="Times New Roman"/>
                        </a:rPr>
                        <a:t>/kcal.mol</a:t>
                      </a:r>
                      <a:r>
                        <a:rPr lang="en-US" sz="2000" baseline="30000" dirty="0">
                          <a:latin typeface="Arial"/>
                          <a:ea typeface="Calibri"/>
                          <a:cs typeface="Times New Roman"/>
                        </a:rPr>
                        <a:t>-1</a:t>
                      </a:r>
                      <a:endParaRPr lang="en-US" sz="2000" dirty="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2800"/>
                        </a:lnSpc>
                        <a:spcBef>
                          <a:spcPts val="0"/>
                        </a:spcBef>
                        <a:spcAft>
                          <a:spcPts val="0"/>
                        </a:spcAft>
                      </a:pPr>
                      <a:r>
                        <a:rPr lang="en-US" sz="2000" dirty="0">
                          <a:latin typeface="Arial"/>
                          <a:ea typeface="Calibri"/>
                          <a:cs typeface="Times New Roman"/>
                        </a:rPr>
                        <a:t>-0.92150</a:t>
                      </a:r>
                      <a:endParaRPr lang="en-US" sz="2000" dirty="0">
                        <a:latin typeface="Calibri"/>
                        <a:ea typeface="Calibri"/>
                        <a:cs typeface="Times New Roman"/>
                      </a:endParaRPr>
                    </a:p>
                    <a:p>
                      <a:pPr marL="0" marR="0" algn="ctr">
                        <a:lnSpc>
                          <a:spcPts val="2800"/>
                        </a:lnSpc>
                        <a:spcBef>
                          <a:spcPts val="0"/>
                        </a:spcBef>
                        <a:spcAft>
                          <a:spcPts val="0"/>
                        </a:spcAft>
                      </a:pPr>
                      <a:r>
                        <a:rPr lang="en-US" sz="2000" b="1" dirty="0">
                          <a:solidFill>
                            <a:srgbClr val="4F81BD"/>
                          </a:solidFill>
                          <a:latin typeface="Arial"/>
                          <a:ea typeface="Calibri"/>
                          <a:cs typeface="Times New Roman"/>
                        </a:rPr>
                        <a:t>0</a:t>
                      </a:r>
                      <a:endParaRPr lang="en-US" sz="2000" dirty="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2800"/>
                        </a:lnSpc>
                        <a:spcBef>
                          <a:spcPts val="0"/>
                        </a:spcBef>
                        <a:spcAft>
                          <a:spcPts val="0"/>
                        </a:spcAft>
                      </a:pPr>
                      <a:r>
                        <a:rPr lang="en-US" sz="2000">
                          <a:latin typeface="Arial"/>
                          <a:ea typeface="Calibri"/>
                          <a:cs typeface="Times New Roman"/>
                        </a:rPr>
                        <a:t>-0.91966</a:t>
                      </a:r>
                      <a:endParaRPr lang="en-US" sz="2000">
                        <a:latin typeface="Calibri"/>
                        <a:ea typeface="Calibri"/>
                        <a:cs typeface="Times New Roman"/>
                      </a:endParaRPr>
                    </a:p>
                    <a:p>
                      <a:pPr marL="0" marR="0" algn="ctr">
                        <a:lnSpc>
                          <a:spcPts val="2800"/>
                        </a:lnSpc>
                        <a:spcBef>
                          <a:spcPts val="0"/>
                        </a:spcBef>
                        <a:spcAft>
                          <a:spcPts val="0"/>
                        </a:spcAft>
                      </a:pPr>
                      <a:r>
                        <a:rPr lang="en-US" sz="2000" b="1">
                          <a:solidFill>
                            <a:srgbClr val="4F81BD"/>
                          </a:solidFill>
                          <a:latin typeface="Arial"/>
                          <a:ea typeface="Calibri"/>
                          <a:cs typeface="Times New Roman"/>
                        </a:rPr>
                        <a:t>1.15</a:t>
                      </a:r>
                      <a:endParaRPr lang="en-US" sz="20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2800"/>
                        </a:lnSpc>
                        <a:spcBef>
                          <a:spcPts val="0"/>
                        </a:spcBef>
                        <a:spcAft>
                          <a:spcPts val="0"/>
                        </a:spcAft>
                      </a:pPr>
                      <a:r>
                        <a:rPr lang="en-US" sz="2000">
                          <a:latin typeface="Arial"/>
                          <a:ea typeface="Calibri"/>
                          <a:cs typeface="Times New Roman"/>
                        </a:rPr>
                        <a:t>-0.91913</a:t>
                      </a:r>
                      <a:endParaRPr lang="en-US" sz="2000">
                        <a:latin typeface="Calibri"/>
                        <a:ea typeface="Calibri"/>
                        <a:cs typeface="Times New Roman"/>
                      </a:endParaRPr>
                    </a:p>
                    <a:p>
                      <a:pPr marL="0" marR="0" algn="ctr">
                        <a:lnSpc>
                          <a:spcPts val="2800"/>
                        </a:lnSpc>
                        <a:spcBef>
                          <a:spcPts val="0"/>
                        </a:spcBef>
                        <a:spcAft>
                          <a:spcPts val="0"/>
                        </a:spcAft>
                      </a:pPr>
                      <a:r>
                        <a:rPr lang="en-US" sz="2000" b="1">
                          <a:solidFill>
                            <a:srgbClr val="4F81BD"/>
                          </a:solidFill>
                          <a:latin typeface="Arial"/>
                          <a:ea typeface="Calibri"/>
                          <a:cs typeface="Times New Roman"/>
                        </a:rPr>
                        <a:t>1.49</a:t>
                      </a:r>
                      <a:endParaRPr lang="en-US" sz="20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2800"/>
                        </a:lnSpc>
                        <a:spcBef>
                          <a:spcPts val="0"/>
                        </a:spcBef>
                        <a:spcAft>
                          <a:spcPts val="0"/>
                        </a:spcAft>
                      </a:pPr>
                      <a:r>
                        <a:rPr lang="en-US" sz="2000" dirty="0">
                          <a:latin typeface="Arial"/>
                          <a:ea typeface="Calibri"/>
                          <a:cs typeface="Times New Roman"/>
                        </a:rPr>
                        <a:t>-0.91740</a:t>
                      </a:r>
                      <a:endParaRPr lang="en-US" sz="2000" dirty="0">
                        <a:latin typeface="Calibri"/>
                        <a:ea typeface="Calibri"/>
                        <a:cs typeface="Times New Roman"/>
                      </a:endParaRPr>
                    </a:p>
                    <a:p>
                      <a:pPr marL="0" marR="0" algn="ctr">
                        <a:lnSpc>
                          <a:spcPts val="2800"/>
                        </a:lnSpc>
                        <a:spcBef>
                          <a:spcPts val="0"/>
                        </a:spcBef>
                        <a:spcAft>
                          <a:spcPts val="0"/>
                        </a:spcAft>
                      </a:pPr>
                      <a:r>
                        <a:rPr lang="en-US" sz="2000" b="1" dirty="0">
                          <a:solidFill>
                            <a:srgbClr val="4F81BD"/>
                          </a:solidFill>
                          <a:latin typeface="Arial"/>
                          <a:ea typeface="Calibri"/>
                          <a:cs typeface="Times New Roman"/>
                        </a:rPr>
                        <a:t>2.57</a:t>
                      </a:r>
                      <a:endParaRPr lang="en-US" sz="2000" dirty="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0">
                <a:tc>
                  <a:txBody>
                    <a:bodyPr/>
                    <a:lstStyle/>
                    <a:p>
                      <a:pPr marL="0" marR="0">
                        <a:lnSpc>
                          <a:spcPts val="2800"/>
                        </a:lnSpc>
                        <a:spcBef>
                          <a:spcPts val="0"/>
                        </a:spcBef>
                        <a:spcAft>
                          <a:spcPts val="0"/>
                        </a:spcAft>
                      </a:pPr>
                      <a:r>
                        <a:rPr lang="hu-HU" sz="2000" i="1" dirty="0">
                          <a:latin typeface="Arial"/>
                          <a:ea typeface="Calibri"/>
                          <a:cs typeface="Times New Roman"/>
                        </a:rPr>
                        <a:t>DFT</a:t>
                      </a:r>
                      <a:endParaRPr lang="en-US" sz="2000" dirty="0">
                        <a:latin typeface="Calibri"/>
                        <a:ea typeface="Calibri"/>
                        <a:cs typeface="Times New Roman"/>
                      </a:endParaRPr>
                    </a:p>
                    <a:p>
                      <a:pPr marL="0" marR="0">
                        <a:lnSpc>
                          <a:spcPts val="2800"/>
                        </a:lnSpc>
                        <a:spcBef>
                          <a:spcPts val="0"/>
                        </a:spcBef>
                        <a:spcAft>
                          <a:spcPts val="0"/>
                        </a:spcAft>
                      </a:pPr>
                      <a:r>
                        <a:rPr lang="hu-HU" sz="2000" dirty="0">
                          <a:latin typeface="Arial"/>
                          <a:ea typeface="Calibri"/>
                          <a:cs typeface="Times New Roman"/>
                        </a:rPr>
                        <a:t>B3LYP/ aug-cc-pV</a:t>
                      </a:r>
                      <a:r>
                        <a:rPr lang="hu-HU" sz="2000" b="1" dirty="0">
                          <a:solidFill>
                            <a:srgbClr val="FF0000"/>
                          </a:solidFill>
                          <a:latin typeface="Arial"/>
                          <a:ea typeface="Calibri"/>
                          <a:cs typeface="Times New Roman"/>
                        </a:rPr>
                        <a:t>T</a:t>
                      </a:r>
                      <a:r>
                        <a:rPr lang="hu-HU" sz="2000" dirty="0">
                          <a:latin typeface="Arial"/>
                          <a:ea typeface="Calibri"/>
                          <a:cs typeface="Times New Roman"/>
                        </a:rPr>
                        <a:t>Z</a:t>
                      </a:r>
                      <a:endParaRPr lang="en-US" sz="2000" dirty="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2800"/>
                        </a:lnSpc>
                        <a:spcBef>
                          <a:spcPts val="0"/>
                        </a:spcBef>
                        <a:spcAft>
                          <a:spcPts val="0"/>
                        </a:spcAft>
                      </a:pPr>
                      <a:r>
                        <a:rPr lang="en-US" sz="2000" dirty="0">
                          <a:latin typeface="Arial"/>
                          <a:ea typeface="Calibri"/>
                          <a:cs typeface="Times New Roman"/>
                        </a:rPr>
                        <a:t>E/E</a:t>
                      </a:r>
                      <a:r>
                        <a:rPr lang="en-US" sz="2000" baseline="-25000" dirty="0">
                          <a:latin typeface="Arial"/>
                          <a:ea typeface="Calibri"/>
                          <a:cs typeface="Times New Roman"/>
                        </a:rPr>
                        <a:t>h</a:t>
                      </a:r>
                      <a:r>
                        <a:rPr lang="en-US" sz="2000" dirty="0">
                          <a:latin typeface="Arial"/>
                          <a:ea typeface="Calibri"/>
                          <a:cs typeface="Times New Roman"/>
                        </a:rPr>
                        <a:t>+ 548</a:t>
                      </a:r>
                      <a:endParaRPr lang="en-US" sz="2000" dirty="0">
                        <a:latin typeface="Calibri"/>
                        <a:ea typeface="Calibri"/>
                        <a:cs typeface="Times New Roman"/>
                      </a:endParaRPr>
                    </a:p>
                    <a:p>
                      <a:pPr marL="0" marR="0" algn="ctr">
                        <a:lnSpc>
                          <a:spcPts val="2800"/>
                        </a:lnSpc>
                        <a:spcBef>
                          <a:spcPts val="0"/>
                        </a:spcBef>
                        <a:spcAft>
                          <a:spcPts val="0"/>
                        </a:spcAft>
                      </a:pPr>
                      <a:r>
                        <a:rPr lang="en-US" sz="2000" dirty="0">
                          <a:latin typeface="Arial"/>
                          <a:ea typeface="Calibri"/>
                          <a:cs typeface="Times New Roman"/>
                          <a:sym typeface="Symbol"/>
                        </a:rPr>
                        <a:t></a:t>
                      </a:r>
                      <a:r>
                        <a:rPr lang="en-US" sz="2000" dirty="0">
                          <a:latin typeface="Arial"/>
                          <a:ea typeface="Calibri"/>
                          <a:cs typeface="Times New Roman"/>
                        </a:rPr>
                        <a:t>/kcal.mol</a:t>
                      </a:r>
                      <a:r>
                        <a:rPr lang="en-US" sz="2000" baseline="30000" dirty="0">
                          <a:latin typeface="Arial"/>
                          <a:ea typeface="Calibri"/>
                          <a:cs typeface="Times New Roman"/>
                        </a:rPr>
                        <a:t>-1</a:t>
                      </a:r>
                      <a:endParaRPr lang="en-US" sz="2000" dirty="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2800"/>
                        </a:lnSpc>
                        <a:spcBef>
                          <a:spcPts val="0"/>
                        </a:spcBef>
                        <a:spcAft>
                          <a:spcPts val="0"/>
                        </a:spcAft>
                      </a:pPr>
                      <a:r>
                        <a:rPr lang="en-US" sz="2000" dirty="0">
                          <a:latin typeface="Arial"/>
                          <a:ea typeface="Calibri"/>
                          <a:cs typeface="Times New Roman"/>
                        </a:rPr>
                        <a:t>-0.05872</a:t>
                      </a:r>
                      <a:endParaRPr lang="en-US" sz="2000" dirty="0">
                        <a:latin typeface="Calibri"/>
                        <a:ea typeface="Calibri"/>
                        <a:cs typeface="Times New Roman"/>
                      </a:endParaRPr>
                    </a:p>
                    <a:p>
                      <a:pPr marL="0" marR="0" algn="ctr">
                        <a:lnSpc>
                          <a:spcPts val="2800"/>
                        </a:lnSpc>
                        <a:spcBef>
                          <a:spcPts val="0"/>
                        </a:spcBef>
                        <a:spcAft>
                          <a:spcPts val="0"/>
                        </a:spcAft>
                      </a:pPr>
                      <a:r>
                        <a:rPr lang="en-US" sz="2000" b="1" dirty="0">
                          <a:solidFill>
                            <a:srgbClr val="4F81BD"/>
                          </a:solidFill>
                          <a:latin typeface="Arial"/>
                          <a:ea typeface="Calibri"/>
                          <a:cs typeface="Times New Roman"/>
                        </a:rPr>
                        <a:t>0</a:t>
                      </a:r>
                      <a:endParaRPr lang="en-US" sz="2000" dirty="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2800"/>
                        </a:lnSpc>
                        <a:spcBef>
                          <a:spcPts val="0"/>
                        </a:spcBef>
                        <a:spcAft>
                          <a:spcPts val="0"/>
                        </a:spcAft>
                      </a:pPr>
                      <a:r>
                        <a:rPr lang="en-US" sz="2000" dirty="0">
                          <a:latin typeface="Arial"/>
                          <a:ea typeface="Calibri"/>
                          <a:cs typeface="Times New Roman"/>
                        </a:rPr>
                        <a:t>-0.05681</a:t>
                      </a:r>
                      <a:endParaRPr lang="en-US" sz="2000" dirty="0">
                        <a:latin typeface="Calibri"/>
                        <a:ea typeface="Calibri"/>
                        <a:cs typeface="Times New Roman"/>
                      </a:endParaRPr>
                    </a:p>
                    <a:p>
                      <a:pPr marL="0" marR="0" algn="ctr">
                        <a:lnSpc>
                          <a:spcPts val="2800"/>
                        </a:lnSpc>
                        <a:spcBef>
                          <a:spcPts val="0"/>
                        </a:spcBef>
                        <a:spcAft>
                          <a:spcPts val="0"/>
                        </a:spcAft>
                      </a:pPr>
                      <a:r>
                        <a:rPr lang="en-US" sz="2000" b="1" dirty="0">
                          <a:solidFill>
                            <a:srgbClr val="4F81BD"/>
                          </a:solidFill>
                          <a:latin typeface="Arial"/>
                          <a:ea typeface="Calibri"/>
                          <a:cs typeface="Times New Roman"/>
                        </a:rPr>
                        <a:t>1.20</a:t>
                      </a:r>
                      <a:endParaRPr lang="en-US" sz="2000" dirty="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2800"/>
                        </a:lnSpc>
                        <a:spcBef>
                          <a:spcPts val="0"/>
                        </a:spcBef>
                        <a:spcAft>
                          <a:spcPts val="0"/>
                        </a:spcAft>
                      </a:pPr>
                      <a:r>
                        <a:rPr lang="en-US" sz="2000" dirty="0">
                          <a:latin typeface="Arial"/>
                          <a:ea typeface="Calibri"/>
                          <a:cs typeface="Times New Roman"/>
                        </a:rPr>
                        <a:t>-0.05638</a:t>
                      </a:r>
                      <a:endParaRPr lang="en-US" sz="2000" dirty="0">
                        <a:latin typeface="Calibri"/>
                        <a:ea typeface="Calibri"/>
                        <a:cs typeface="Times New Roman"/>
                      </a:endParaRPr>
                    </a:p>
                    <a:p>
                      <a:pPr marL="0" marR="0" algn="ctr">
                        <a:lnSpc>
                          <a:spcPts val="2800"/>
                        </a:lnSpc>
                        <a:spcBef>
                          <a:spcPts val="0"/>
                        </a:spcBef>
                        <a:spcAft>
                          <a:spcPts val="0"/>
                        </a:spcAft>
                      </a:pPr>
                      <a:r>
                        <a:rPr lang="en-US" sz="2000" b="1" dirty="0">
                          <a:solidFill>
                            <a:srgbClr val="4F81BD"/>
                          </a:solidFill>
                          <a:latin typeface="Arial"/>
                          <a:ea typeface="Calibri"/>
                          <a:cs typeface="Times New Roman"/>
                        </a:rPr>
                        <a:t>1.47</a:t>
                      </a:r>
                      <a:endParaRPr lang="en-US" sz="2000" dirty="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2800"/>
                        </a:lnSpc>
                        <a:spcBef>
                          <a:spcPts val="0"/>
                        </a:spcBef>
                        <a:spcAft>
                          <a:spcPts val="0"/>
                        </a:spcAft>
                      </a:pPr>
                      <a:r>
                        <a:rPr lang="en-US" sz="2000" dirty="0">
                          <a:latin typeface="Arial"/>
                          <a:ea typeface="Calibri"/>
                          <a:cs typeface="Times New Roman"/>
                        </a:rPr>
                        <a:t>-0.05473</a:t>
                      </a:r>
                      <a:endParaRPr lang="en-US" sz="2000" dirty="0">
                        <a:latin typeface="Calibri"/>
                        <a:ea typeface="Calibri"/>
                        <a:cs typeface="Times New Roman"/>
                      </a:endParaRPr>
                    </a:p>
                    <a:p>
                      <a:pPr marL="0" marR="0" algn="ctr">
                        <a:lnSpc>
                          <a:spcPts val="2800"/>
                        </a:lnSpc>
                        <a:spcBef>
                          <a:spcPts val="0"/>
                        </a:spcBef>
                        <a:spcAft>
                          <a:spcPts val="0"/>
                        </a:spcAft>
                      </a:pPr>
                      <a:r>
                        <a:rPr lang="en-US" sz="2000" b="1" dirty="0">
                          <a:solidFill>
                            <a:srgbClr val="4F81BD"/>
                          </a:solidFill>
                          <a:latin typeface="Arial"/>
                          <a:ea typeface="Calibri"/>
                          <a:cs typeface="Times New Roman"/>
                        </a:rPr>
                        <a:t>2.50</a:t>
                      </a:r>
                      <a:endParaRPr lang="en-US" sz="2000" dirty="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8" name="TextBox 27"/>
          <p:cNvSpPr txBox="1"/>
          <p:nvPr/>
        </p:nvSpPr>
        <p:spPr>
          <a:xfrm>
            <a:off x="15544800" y="13838237"/>
            <a:ext cx="5023298" cy="338554"/>
          </a:xfrm>
          <a:prstGeom prst="rect">
            <a:avLst/>
          </a:prstGeom>
          <a:noFill/>
        </p:spPr>
        <p:txBody>
          <a:bodyPr wrap="none" rtlCol="0">
            <a:spAutoFit/>
          </a:bodyPr>
          <a:lstStyle/>
          <a:p>
            <a:r>
              <a:rPr lang="hu-HU" sz="1600" baseline="30000" dirty="0" smtClean="0"/>
              <a:t>a</a:t>
            </a:r>
            <a:r>
              <a:rPr lang="hu-HU" sz="1600" dirty="0" smtClean="0"/>
              <a:t>Single </a:t>
            </a:r>
            <a:r>
              <a:rPr lang="en-US" sz="1600" dirty="0" smtClean="0"/>
              <a:t>point energies in the standard MP2 geometry.</a:t>
            </a:r>
            <a:endParaRPr lang="en-US" sz="1600" dirty="0"/>
          </a:p>
        </p:txBody>
      </p:sp>
      <p:sp>
        <p:nvSpPr>
          <p:cNvPr id="35" name="Rectangle 34"/>
          <p:cNvSpPr/>
          <p:nvPr/>
        </p:nvSpPr>
        <p:spPr>
          <a:xfrm>
            <a:off x="1524000" y="26139715"/>
            <a:ext cx="13106400" cy="3323987"/>
          </a:xfrm>
          <a:prstGeom prst="rect">
            <a:avLst/>
          </a:prstGeom>
        </p:spPr>
        <p:txBody>
          <a:bodyPr wrap="square">
            <a:spAutoFit/>
          </a:bodyPr>
          <a:lstStyle/>
          <a:p>
            <a:pPr algn="just"/>
            <a:r>
              <a:rPr lang="hu-HU" altLang="ja-JP" sz="3000" dirty="0" smtClean="0">
                <a:ea typeface="ＭＳ Ｐゴシック" charset="-128"/>
              </a:rPr>
              <a:t>It is reassuring to see that in all of the six sets of calculations, the </a:t>
            </a:r>
            <a:r>
              <a:rPr lang="en-US" altLang="ja-JP" sz="3000" dirty="0" smtClean="0">
                <a:ea typeface="ＭＳ Ｐゴシック" charset="-128"/>
              </a:rPr>
              <a:t>order of </a:t>
            </a:r>
            <a:r>
              <a:rPr lang="hu-HU" altLang="ja-JP" sz="3000" dirty="0" smtClean="0">
                <a:ea typeface="ＭＳ Ｐゴシック" charset="-128"/>
              </a:rPr>
              <a:t>energies </a:t>
            </a:r>
            <a:r>
              <a:rPr lang="en-US" altLang="ja-JP" sz="3000" dirty="0" smtClean="0">
                <a:ea typeface="ＭＳ Ｐゴシック" charset="-128"/>
              </a:rPr>
              <a:t>is</a:t>
            </a:r>
            <a:r>
              <a:rPr lang="hu-HU" altLang="ja-JP" sz="3000" dirty="0" smtClean="0">
                <a:ea typeface="ＭＳ Ｐゴシック" charset="-128"/>
              </a:rPr>
              <a:t> the same:  AA &lt; AB &lt; BB &lt; BC. The MP2 and coupled cluster results agree even quantitatively, with deviations within ~ 15%. At the same time, the DFT results differ from the wave function results by up to a factor of 2. Table 2 gives an overview of the final results. Comparing the two </a:t>
            </a:r>
            <a:r>
              <a:rPr lang="hu-HU" altLang="ja-JP" sz="3000" i="1" dirty="0" smtClean="0">
                <a:ea typeface="ＭＳ Ｐゴシック" charset="-128"/>
              </a:rPr>
              <a:t>mono</a:t>
            </a:r>
            <a:r>
              <a:rPr lang="hu-HU" altLang="ja-JP" sz="3000" dirty="0" smtClean="0">
                <a:ea typeface="ＭＳ Ｐゴシック" charset="-128"/>
              </a:rPr>
              <a:t>hydrates, position </a:t>
            </a:r>
            <a:r>
              <a:rPr lang="en-US" altLang="ja-JP" sz="3000" dirty="0" smtClean="0">
                <a:ea typeface="ＭＳ Ｐゴシック" charset="-128"/>
              </a:rPr>
              <a:t> </a:t>
            </a:r>
            <a:r>
              <a:rPr lang="hu-HU" altLang="ja-JP" sz="3000" i="1" dirty="0" smtClean="0">
                <a:ea typeface="ＭＳ Ｐゴシック" charset="-128"/>
              </a:rPr>
              <a:t>A</a:t>
            </a:r>
            <a:r>
              <a:rPr lang="hu-HU" altLang="ja-JP" sz="3000" dirty="0" smtClean="0">
                <a:ea typeface="ＭＳ Ｐゴシック" charset="-128"/>
              </a:rPr>
              <a:t> </a:t>
            </a:r>
            <a:r>
              <a:rPr lang="en-US" altLang="ja-JP" sz="3000" dirty="0" smtClean="0">
                <a:ea typeface="ＭＳ Ｐゴシック" charset="-128"/>
              </a:rPr>
              <a:t> </a:t>
            </a:r>
            <a:r>
              <a:rPr lang="hu-HU" altLang="ja-JP" sz="3000" dirty="0" smtClean="0">
                <a:ea typeface="ＭＳ Ｐゴシック" charset="-128"/>
              </a:rPr>
              <a:t>is favored </a:t>
            </a:r>
            <a:r>
              <a:rPr lang="en-US" altLang="ja-JP" sz="3000" dirty="0" smtClean="0">
                <a:ea typeface="ＭＳ Ｐゴシック" charset="-128"/>
              </a:rPr>
              <a:t> </a:t>
            </a:r>
            <a:r>
              <a:rPr lang="hu-HU" altLang="ja-JP" sz="3000" dirty="0" smtClean="0">
                <a:ea typeface="ＭＳ Ｐゴシック" charset="-128"/>
              </a:rPr>
              <a:t>relative to </a:t>
            </a:r>
            <a:r>
              <a:rPr lang="en-US" altLang="ja-JP" sz="3000" dirty="0" smtClean="0">
                <a:ea typeface="ＭＳ Ｐゴシック" charset="-128"/>
              </a:rPr>
              <a:t> </a:t>
            </a:r>
            <a:r>
              <a:rPr lang="hu-HU" altLang="ja-JP" sz="3000" i="1" dirty="0" smtClean="0">
                <a:ea typeface="ＭＳ Ｐゴシック" charset="-128"/>
              </a:rPr>
              <a:t>B</a:t>
            </a:r>
            <a:r>
              <a:rPr lang="hu-HU" altLang="ja-JP" sz="3000" dirty="0" smtClean="0">
                <a:ea typeface="ＭＳ Ｐゴシック" charset="-128"/>
              </a:rPr>
              <a:t>, </a:t>
            </a:r>
            <a:r>
              <a:rPr lang="en-US" altLang="ja-JP" sz="3000" dirty="0" smtClean="0">
                <a:ea typeface="ＭＳ Ｐゴシック" charset="-128"/>
              </a:rPr>
              <a:t> </a:t>
            </a:r>
            <a:r>
              <a:rPr lang="hu-HU" altLang="ja-JP" sz="3000" dirty="0" smtClean="0">
                <a:ea typeface="ＭＳ Ｐゴシック" charset="-128"/>
              </a:rPr>
              <a:t>the</a:t>
            </a:r>
            <a:r>
              <a:rPr lang="en-US" altLang="ja-JP" sz="3000" dirty="0" smtClean="0">
                <a:ea typeface="ＭＳ Ｐゴシック" charset="-128"/>
              </a:rPr>
              <a:t> </a:t>
            </a:r>
            <a:r>
              <a:rPr lang="hu-HU" altLang="ja-JP" sz="3000" dirty="0" smtClean="0">
                <a:ea typeface="ＭＳ Ｐゴシック" charset="-128"/>
              </a:rPr>
              <a:t> energy </a:t>
            </a:r>
            <a:r>
              <a:rPr lang="en-US" altLang="ja-JP" sz="3000" dirty="0" smtClean="0">
                <a:ea typeface="ＭＳ Ｐゴシック" charset="-128"/>
              </a:rPr>
              <a:t>  </a:t>
            </a:r>
            <a:r>
              <a:rPr lang="hu-HU" altLang="ja-JP" sz="3000" dirty="0" smtClean="0">
                <a:ea typeface="ＭＳ Ｐゴシック" charset="-128"/>
              </a:rPr>
              <a:t>difference being </a:t>
            </a:r>
            <a:r>
              <a:rPr lang="hu-HU" altLang="ja-JP" sz="3000" dirty="0" smtClean="0">
                <a:ea typeface="ＭＳ Ｐゴシック" charset="-128"/>
                <a:sym typeface="Symbol"/>
              </a:rPr>
              <a:t>(BA) = 0.7 kcal/mol. (Higher </a:t>
            </a:r>
            <a:r>
              <a:rPr lang="en-US" altLang="ja-JP" sz="3000" dirty="0" smtClean="0">
                <a:ea typeface="ＭＳ Ｐゴシック" charset="-128"/>
                <a:sym typeface="Symbol"/>
              </a:rPr>
              <a:t> </a:t>
            </a:r>
            <a:r>
              <a:rPr lang="hu-HU" altLang="ja-JP" sz="3000" dirty="0" smtClean="0">
                <a:ea typeface="ＭＳ Ｐゴシック" charset="-128"/>
                <a:sym typeface="Symbol"/>
              </a:rPr>
              <a:t>level </a:t>
            </a:r>
            <a:r>
              <a:rPr lang="en-US" altLang="ja-JP" sz="3000" dirty="0" smtClean="0">
                <a:ea typeface="ＭＳ Ｐゴシック" charset="-128"/>
                <a:sym typeface="Symbol"/>
              </a:rPr>
              <a:t> </a:t>
            </a:r>
            <a:r>
              <a:rPr lang="hu-HU" altLang="ja-JP" sz="3000" dirty="0" smtClean="0">
                <a:ea typeface="ＭＳ Ｐゴシック" charset="-128"/>
                <a:sym typeface="Symbol"/>
              </a:rPr>
              <a:t>coupled</a:t>
            </a:r>
            <a:r>
              <a:rPr lang="en-US" altLang="ja-JP" sz="3000" dirty="0" smtClean="0">
                <a:ea typeface="ＭＳ Ｐゴシック" charset="-128"/>
                <a:sym typeface="Symbol"/>
              </a:rPr>
              <a:t> </a:t>
            </a:r>
            <a:r>
              <a:rPr lang="hu-HU" altLang="ja-JP" sz="3000" dirty="0" smtClean="0">
                <a:ea typeface="ＭＳ Ｐゴシック" charset="-128"/>
                <a:sym typeface="Symbol"/>
              </a:rPr>
              <a:t> cluster </a:t>
            </a:r>
            <a:r>
              <a:rPr lang="en-US" altLang="ja-JP" sz="3000" dirty="0" smtClean="0">
                <a:ea typeface="ＭＳ Ｐゴシック" charset="-128"/>
                <a:sym typeface="Symbol"/>
              </a:rPr>
              <a:t> </a:t>
            </a:r>
            <a:r>
              <a:rPr lang="hu-HU" altLang="ja-JP" sz="3000" dirty="0" smtClean="0">
                <a:ea typeface="ＭＳ Ｐゴシック" charset="-128"/>
                <a:sym typeface="Symbol"/>
              </a:rPr>
              <a:t>calculations</a:t>
            </a:r>
            <a:r>
              <a:rPr lang="en-US" altLang="ja-JP" sz="3000" dirty="0" smtClean="0">
                <a:ea typeface="ＭＳ Ｐゴシック" charset="-128"/>
                <a:sym typeface="Symbol"/>
              </a:rPr>
              <a:t> </a:t>
            </a:r>
            <a:r>
              <a:rPr lang="hu-HU" altLang="ja-JP" sz="3000" dirty="0" smtClean="0">
                <a:ea typeface="ＭＳ Ｐゴシック" charset="-128"/>
                <a:sym typeface="Symbol"/>
              </a:rPr>
              <a:t> </a:t>
            </a:r>
            <a:r>
              <a:rPr lang="en-US" altLang="ja-JP" sz="3000" dirty="0" smtClean="0">
                <a:ea typeface="ＭＳ Ｐゴシック" charset="-128"/>
                <a:sym typeface="Symbol"/>
              </a:rPr>
              <a:t>[3]</a:t>
            </a:r>
            <a:endParaRPr lang="en-US" sz="3000" dirty="0"/>
          </a:p>
        </p:txBody>
      </p:sp>
      <p:sp>
        <p:nvSpPr>
          <p:cNvPr id="36" name="Rectangle 35"/>
          <p:cNvSpPr/>
          <p:nvPr/>
        </p:nvSpPr>
        <p:spPr>
          <a:xfrm>
            <a:off x="15544800" y="14371637"/>
            <a:ext cx="13411200" cy="9787295"/>
          </a:xfrm>
          <a:prstGeom prst="rect">
            <a:avLst/>
          </a:prstGeom>
        </p:spPr>
        <p:txBody>
          <a:bodyPr wrap="square">
            <a:spAutoFit/>
          </a:bodyPr>
          <a:lstStyle/>
          <a:p>
            <a:pPr algn="just"/>
            <a:r>
              <a:rPr lang="hu-HU" altLang="ja-JP" sz="3000" dirty="0" smtClean="0">
                <a:ea typeface="ＭＳ Ｐゴシック" charset="-128"/>
                <a:sym typeface="Symbol"/>
              </a:rPr>
              <a:t>give</a:t>
            </a:r>
            <a:r>
              <a:rPr lang="en-US" altLang="ja-JP" sz="3000" dirty="0" smtClean="0">
                <a:ea typeface="ＭＳ Ｐゴシック" charset="-128"/>
                <a:sym typeface="Symbol"/>
              </a:rPr>
              <a:t> </a:t>
            </a:r>
            <a:r>
              <a:rPr lang="hu-HU" altLang="ja-JP" sz="3000" dirty="0" smtClean="0">
                <a:ea typeface="ＭＳ Ｐゴシック" charset="-128"/>
                <a:sym typeface="Symbol"/>
              </a:rPr>
              <a:t>0.5 kcal/mol.) </a:t>
            </a:r>
            <a:r>
              <a:rPr lang="en-US" altLang="ja-JP" sz="3000" dirty="0" smtClean="0">
                <a:ea typeface="ＭＳ Ｐゴシック" charset="-128"/>
                <a:sym typeface="Symbol"/>
              </a:rPr>
              <a:t>Among the </a:t>
            </a:r>
            <a:r>
              <a:rPr lang="en-US" altLang="ja-JP" sz="3000" i="1" dirty="0" err="1" smtClean="0">
                <a:ea typeface="ＭＳ Ｐゴシック" charset="-128"/>
                <a:sym typeface="Symbol"/>
              </a:rPr>
              <a:t>di</a:t>
            </a:r>
            <a:r>
              <a:rPr lang="en-US" altLang="ja-JP" sz="3000" dirty="0" err="1" smtClean="0">
                <a:ea typeface="ＭＳ Ｐゴシック" charset="-128"/>
                <a:sym typeface="Symbol"/>
              </a:rPr>
              <a:t>hydrates</a:t>
            </a:r>
            <a:r>
              <a:rPr lang="en-US" altLang="ja-JP" sz="3000" dirty="0" smtClean="0">
                <a:ea typeface="ＭＳ Ｐゴシック" charset="-128"/>
                <a:sym typeface="Symbol"/>
              </a:rPr>
              <a:t>, AA has the lowest </a:t>
            </a:r>
            <a:r>
              <a:rPr lang="en-US" altLang="ja-JP" sz="3000" dirty="0" err="1" smtClean="0">
                <a:ea typeface="ＭＳ Ｐゴシック" charset="-128"/>
                <a:sym typeface="Symbol"/>
              </a:rPr>
              <a:t>energ</a:t>
            </a:r>
            <a:r>
              <a:rPr lang="hu-HU" altLang="ja-JP" sz="3000" dirty="0" smtClean="0">
                <a:ea typeface="ＭＳ Ｐゴシック" charset="-128"/>
                <a:sym typeface="Symbol"/>
              </a:rPr>
              <a:t>y, AB lies just 0.4  0.5 kcal/mol higher. The binding energy of the latter is close to A + B, indicating good additivity: 12.77 + 12.05  = 24.82  24.70, the direct value. AA and BB cannot be directly compared. The second water is analogous in the two, but its binding energy is 12.38 kcal/mol for the A  AA case, and </a:t>
            </a:r>
            <a:r>
              <a:rPr lang="en-US" altLang="ja-JP" sz="3000" dirty="0" smtClean="0">
                <a:ea typeface="ＭＳ Ｐゴシック" charset="-128"/>
                <a:sym typeface="Symbol"/>
              </a:rPr>
              <a:t>smaller</a:t>
            </a:r>
            <a:r>
              <a:rPr lang="hu-HU" altLang="ja-JP" sz="3000" dirty="0" smtClean="0">
                <a:ea typeface="ＭＳ Ｐゴシック" charset="-128"/>
                <a:sym typeface="Symbol"/>
              </a:rPr>
              <a:t>, 11.94 kcal/mol for B  BB. </a:t>
            </a:r>
          </a:p>
          <a:p>
            <a:pPr algn="just"/>
            <a:r>
              <a:rPr lang="hu-HU" sz="3000" dirty="0" smtClean="0">
                <a:ea typeface="ＭＳ Ｐゴシック" charset="-128"/>
                <a:sym typeface="Symbol"/>
              </a:rPr>
              <a:t>In the </a:t>
            </a:r>
            <a:r>
              <a:rPr lang="hu-HU" sz="3000" i="1" dirty="0" smtClean="0">
                <a:ea typeface="ＭＳ Ｐゴシック" charset="-128"/>
                <a:sym typeface="Symbol"/>
              </a:rPr>
              <a:t>tri</a:t>
            </a:r>
            <a:r>
              <a:rPr lang="hu-HU" sz="3000" dirty="0" smtClean="0">
                <a:ea typeface="ＭＳ Ｐゴシック" charset="-128"/>
                <a:sym typeface="Symbol"/>
              </a:rPr>
              <a:t>hydrates, AAB is already preferred to AAA by about 2.5 kcal/mol. This is explained by the much smaller binding energy of the third water in AAA than that of the first two</a:t>
            </a:r>
            <a:r>
              <a:rPr lang="en-US" sz="3000" dirty="0" smtClean="0">
                <a:ea typeface="ＭＳ Ｐゴシック" charset="-128"/>
                <a:sym typeface="Symbol"/>
              </a:rPr>
              <a:t> water molecules</a:t>
            </a:r>
            <a:r>
              <a:rPr lang="hu-HU" sz="3000" dirty="0" smtClean="0">
                <a:ea typeface="ＭＳ Ｐゴシック" charset="-128"/>
                <a:sym typeface="Symbol"/>
              </a:rPr>
              <a:t>: 9.49 kcal/mol, </a:t>
            </a:r>
            <a:r>
              <a:rPr lang="en-US" sz="3000" dirty="0" smtClean="0">
                <a:ea typeface="ＭＳ Ｐゴシック" charset="-128"/>
                <a:sym typeface="Symbol"/>
              </a:rPr>
              <a:t>as </a:t>
            </a:r>
            <a:r>
              <a:rPr lang="hu-HU" sz="3000" dirty="0" smtClean="0">
                <a:ea typeface="ＭＳ Ｐゴシック" charset="-128"/>
                <a:sym typeface="Symbol"/>
              </a:rPr>
              <a:t>compared to 12.77 and 12.38 kcal/mol, respectively.</a:t>
            </a:r>
          </a:p>
          <a:p>
            <a:pPr algn="just"/>
            <a:r>
              <a:rPr lang="hu-HU" sz="3000" dirty="0" smtClean="0">
                <a:ea typeface="ＭＳ Ｐゴシック" charset="-128"/>
                <a:sym typeface="Symbol"/>
              </a:rPr>
              <a:t>For the oligohydrates, with 4, 5 and 6 water molecules we determined only one structure for each. On the basis of the above, these should be the favored arrangements. It is interesting to  follow the consecutive binding energies of each additional water. When going from AAB to AABB, the fourth water still binds with 11.84 kcal/mol. In the pentahydrate, the fifth water goes to a new position, denoted </a:t>
            </a:r>
            <a:r>
              <a:rPr lang="hu-HU" sz="3000" i="1" dirty="0" smtClean="0">
                <a:ea typeface="ＭＳ Ｐゴシック" charset="-128"/>
                <a:sym typeface="Symbol"/>
              </a:rPr>
              <a:t>C</a:t>
            </a:r>
            <a:r>
              <a:rPr lang="hu-HU" sz="3000" dirty="0" smtClean="0">
                <a:ea typeface="ＭＳ Ｐゴシック" charset="-128"/>
                <a:sym typeface="Symbol"/>
              </a:rPr>
              <a:t>. In this</a:t>
            </a:r>
            <a:r>
              <a:rPr lang="en-US" sz="3000" dirty="0" smtClean="0">
                <a:ea typeface="ＭＳ Ｐゴシック" charset="-128"/>
                <a:sym typeface="Symbol"/>
              </a:rPr>
              <a:t> structure</a:t>
            </a:r>
            <a:r>
              <a:rPr lang="hu-HU" sz="3000" dirty="0" smtClean="0">
                <a:ea typeface="ＭＳ Ｐゴシック" charset="-128"/>
                <a:sym typeface="Symbol"/>
              </a:rPr>
              <a:t>, </a:t>
            </a:r>
            <a:r>
              <a:rPr lang="en-US" sz="3000" dirty="0" smtClean="0">
                <a:ea typeface="ＭＳ Ｐゴシック" charset="-128"/>
                <a:sym typeface="Symbol"/>
              </a:rPr>
              <a:t>one </a:t>
            </a:r>
            <a:r>
              <a:rPr lang="hu-HU" sz="3000" dirty="0" smtClean="0">
                <a:ea typeface="ＭＳ Ｐゴシック" charset="-128"/>
                <a:sym typeface="Symbol"/>
              </a:rPr>
              <a:t>water is proton</a:t>
            </a:r>
            <a:r>
              <a:rPr lang="hu-HU" sz="3000" i="1" dirty="0" smtClean="0">
                <a:ea typeface="ＭＳ Ｐゴシック" charset="-128"/>
                <a:sym typeface="Symbol"/>
              </a:rPr>
              <a:t>donor</a:t>
            </a:r>
            <a:r>
              <a:rPr lang="hu-HU" sz="3000" dirty="0" smtClean="0">
                <a:ea typeface="ＭＳ Ｐゴシック" charset="-128"/>
                <a:sym typeface="Symbol"/>
              </a:rPr>
              <a:t> in </a:t>
            </a:r>
            <a:r>
              <a:rPr lang="en-US" sz="3000" i="1" dirty="0" smtClean="0">
                <a:ea typeface="ＭＳ Ｐゴシック" charset="-128"/>
                <a:sym typeface="Symbol"/>
              </a:rPr>
              <a:t>two</a:t>
            </a:r>
            <a:r>
              <a:rPr lang="hu-HU" sz="3000" dirty="0" smtClean="0">
                <a:ea typeface="ＭＳ Ｐゴシック" charset="-128"/>
                <a:sym typeface="Symbol"/>
              </a:rPr>
              <a:t> H-bonds</a:t>
            </a:r>
            <a:r>
              <a:rPr lang="en-US" sz="3000" dirty="0" smtClean="0">
                <a:ea typeface="ＭＳ Ｐゴシック" charset="-128"/>
                <a:sym typeface="Symbol"/>
              </a:rPr>
              <a:t>, and the CO oxygen becomes </a:t>
            </a:r>
            <a:r>
              <a:rPr lang="en-US" sz="3000" i="1" dirty="0" smtClean="0">
                <a:ea typeface="ＭＳ Ｐゴシック" charset="-128"/>
                <a:sym typeface="Symbol"/>
              </a:rPr>
              <a:t>double</a:t>
            </a:r>
            <a:r>
              <a:rPr lang="en-US" sz="3000" dirty="0" smtClean="0">
                <a:ea typeface="ＭＳ Ｐゴシック" charset="-128"/>
                <a:sym typeface="Symbol"/>
              </a:rPr>
              <a:t> proton acceptor.</a:t>
            </a:r>
            <a:r>
              <a:rPr lang="hu-HU" sz="3000" dirty="0" smtClean="0">
                <a:ea typeface="ＭＳ Ｐゴシック" charset="-128"/>
                <a:sym typeface="Symbol"/>
              </a:rPr>
              <a:t> </a:t>
            </a:r>
            <a:r>
              <a:rPr lang="en-US" sz="3000" dirty="0" smtClean="0">
                <a:ea typeface="ＭＳ Ｐゴシック" charset="-128"/>
                <a:sym typeface="Symbol"/>
              </a:rPr>
              <a:t>The </a:t>
            </a:r>
            <a:r>
              <a:rPr lang="hu-HU" sz="3000" dirty="0" smtClean="0">
                <a:ea typeface="ＭＳ Ｐゴシック" charset="-128"/>
                <a:sym typeface="Symbol"/>
              </a:rPr>
              <a:t>binding is still strong, with </a:t>
            </a:r>
            <a:r>
              <a:rPr lang="en-US" sz="3000" dirty="0" smtClean="0">
                <a:ea typeface="ＭＳ Ｐゴシック" charset="-128"/>
                <a:sym typeface="Symbol"/>
              </a:rPr>
              <a:t> </a:t>
            </a:r>
            <a:r>
              <a:rPr lang="hu-HU" sz="3000" dirty="0" smtClean="0">
                <a:ea typeface="ＭＳ Ｐゴシック" charset="-128"/>
                <a:sym typeface="Symbol"/>
              </a:rPr>
              <a:t>= 11.27 kcal/mol. It was not clear whether there is still place for a sixth water in the first hydration shell. We have found an energy minimum for a structure involving a H-bond with the other hydrogen of the amino group. However, the binding energy has dropped now significantly, to 7.11 kcal/mol. </a:t>
            </a:r>
            <a:endParaRPr lang="en-US" sz="3000" dirty="0"/>
          </a:p>
        </p:txBody>
      </p:sp>
      <p:sp>
        <p:nvSpPr>
          <p:cNvPr id="34" name="Text Box 364"/>
          <p:cNvSpPr txBox="1">
            <a:spLocks noChangeArrowheads="1"/>
          </p:cNvSpPr>
          <p:nvPr/>
        </p:nvSpPr>
        <p:spPr bwMode="auto">
          <a:xfrm>
            <a:off x="1447800" y="23396515"/>
            <a:ext cx="13182600" cy="2862322"/>
          </a:xfrm>
          <a:prstGeom prst="rect">
            <a:avLst/>
          </a:prstGeom>
          <a:solidFill>
            <a:schemeClr val="bg1"/>
          </a:solidFill>
          <a:ln w="9525">
            <a:noFill/>
            <a:miter lim="800000"/>
            <a:headEnd/>
            <a:tailEnd/>
          </a:ln>
          <a:effectLst/>
        </p:spPr>
        <p:txBody>
          <a:bodyPr wrap="square">
            <a:spAutoFit/>
          </a:bodyPr>
          <a:lstStyle/>
          <a:p>
            <a:pPr defTabSz="4159250"/>
            <a:r>
              <a:rPr lang="hu-HU" altLang="ja-JP" sz="3000" b="1" dirty="0" smtClean="0">
                <a:ea typeface="ＭＳ Ｐゴシック" charset="-128"/>
              </a:rPr>
              <a:t>Results and Discussion</a:t>
            </a:r>
            <a:endParaRPr lang="en-US" altLang="ja-JP" sz="3000" b="1" dirty="0" smtClean="0">
              <a:ea typeface="ＭＳ Ｐゴシック" charset="-128"/>
            </a:endParaRPr>
          </a:p>
          <a:p>
            <a:pPr algn="just" defTabSz="4159250"/>
            <a:r>
              <a:rPr lang="en-US" altLang="ja-JP" sz="3000" dirty="0" smtClean="0">
                <a:ea typeface="ＭＳ Ｐゴシック" charset="-128"/>
              </a:rPr>
              <a:t>First, to check the stability of the results with respect to computational level</a:t>
            </a:r>
            <a:r>
              <a:rPr lang="hu-HU" altLang="ja-JP" sz="3000" dirty="0" smtClean="0">
                <a:ea typeface="ＭＳ Ｐゴシック" charset="-128"/>
              </a:rPr>
              <a:t>, </a:t>
            </a:r>
            <a:r>
              <a:rPr lang="en-US" altLang="ja-JP" sz="3000" dirty="0" smtClean="0">
                <a:ea typeface="ＭＳ Ｐゴシック" charset="-128"/>
              </a:rPr>
              <a:t>beside MP2 used as standard s</a:t>
            </a:r>
            <a:r>
              <a:rPr lang="hu-HU" altLang="ja-JP" sz="3000" dirty="0" smtClean="0">
                <a:ea typeface="ＭＳ Ｐゴシック" charset="-128"/>
              </a:rPr>
              <a:t>ome DFT calculations have been added, and a larger basis set was also tested. On the dihydrates, </a:t>
            </a:r>
            <a:r>
              <a:rPr lang="en-US" altLang="ja-JP" sz="3000" dirty="0" smtClean="0">
                <a:ea typeface="ＭＳ Ｐゴシック" charset="-128"/>
              </a:rPr>
              <a:t>single point </a:t>
            </a:r>
            <a:r>
              <a:rPr lang="hu-HU" altLang="ja-JP" sz="3000" dirty="0" smtClean="0">
                <a:ea typeface="ＭＳ Ｐゴシック" charset="-128"/>
              </a:rPr>
              <a:t>energies were also </a:t>
            </a:r>
            <a:r>
              <a:rPr lang="en-US" altLang="ja-JP" sz="3000" dirty="0" smtClean="0">
                <a:ea typeface="ＭＳ Ｐゴシック" charset="-128"/>
              </a:rPr>
              <a:t>computed </a:t>
            </a:r>
            <a:r>
              <a:rPr lang="hu-HU" altLang="ja-JP" sz="3000" dirty="0" smtClean="0">
                <a:ea typeface="ＭＳ Ｐゴシック" charset="-128"/>
              </a:rPr>
              <a:t>at the CCSD(T) level.</a:t>
            </a:r>
            <a:r>
              <a:rPr lang="en-US" altLang="ja-JP" sz="3000" dirty="0" smtClean="0">
                <a:ea typeface="ＭＳ Ｐゴシック" charset="-128"/>
              </a:rPr>
              <a:t> </a:t>
            </a:r>
            <a:r>
              <a:rPr lang="hu-HU" altLang="ja-JP" sz="3000" dirty="0" smtClean="0">
                <a:ea typeface="ＭＳ Ｐゴシック" charset="-128"/>
              </a:rPr>
              <a:t>These test results are listed in Table 1.</a:t>
            </a:r>
            <a:endParaRPr lang="en-GB" altLang="ja-JP" sz="3000" b="1" dirty="0">
              <a:ea typeface="ＭＳ Ｐゴシック" charset="-128"/>
            </a:endParaRPr>
          </a:p>
        </p:txBody>
      </p:sp>
      <p:sp>
        <p:nvSpPr>
          <p:cNvPr id="39" name="TextBox 38"/>
          <p:cNvSpPr txBox="1"/>
          <p:nvPr/>
        </p:nvSpPr>
        <p:spPr>
          <a:xfrm>
            <a:off x="15621000" y="27173237"/>
            <a:ext cx="13182600" cy="2400657"/>
          </a:xfrm>
          <a:prstGeom prst="rect">
            <a:avLst/>
          </a:prstGeom>
          <a:noFill/>
        </p:spPr>
        <p:txBody>
          <a:bodyPr wrap="square" rtlCol="0">
            <a:spAutoFit/>
          </a:bodyPr>
          <a:lstStyle/>
          <a:p>
            <a:pPr algn="just"/>
            <a:r>
              <a:rPr lang="hu-HU" sz="3000" dirty="0" smtClean="0"/>
              <a:t>All the above were obtained </a:t>
            </a:r>
            <a:r>
              <a:rPr lang="hu-HU" sz="3000" i="1" dirty="0" smtClean="0"/>
              <a:t>without</a:t>
            </a:r>
            <a:r>
              <a:rPr lang="hu-HU" sz="3000" dirty="0" smtClean="0"/>
              <a:t> BSSE correction. From our earlier results on the monohydrates, </a:t>
            </a:r>
            <a:r>
              <a:rPr lang="en-US" sz="3000" dirty="0" smtClean="0"/>
              <a:t>the latter </a:t>
            </a:r>
            <a:r>
              <a:rPr lang="hu-HU" sz="3000" dirty="0" smtClean="0"/>
              <a:t>is 2.0 </a:t>
            </a:r>
            <a:r>
              <a:rPr lang="hu-HU" sz="3000" dirty="0" smtClean="0">
                <a:sym typeface="Symbol"/>
              </a:rPr>
              <a:t> 2.5 kcal/mol. However, for the </a:t>
            </a:r>
            <a:r>
              <a:rPr lang="hu-HU" sz="3000" dirty="0" smtClean="0"/>
              <a:t>individual water</a:t>
            </a:r>
            <a:r>
              <a:rPr lang="hu-HU" sz="3000" dirty="0" smtClean="0">
                <a:sym typeface="Symbol"/>
              </a:rPr>
              <a:t></a:t>
            </a:r>
            <a:r>
              <a:rPr lang="hu-HU" sz="3000" dirty="0" smtClean="0"/>
              <a:t>binding energies BSSE should be fairly constant. Thus, applying an estimated correction of 2.2 kcal/mol, the order of binding water molecules to cytosine is summarized in Scheme 1.</a:t>
            </a:r>
            <a:endParaRPr lang="en-US" sz="3000" dirty="0"/>
          </a:p>
        </p:txBody>
      </p:sp>
      <p:sp>
        <p:nvSpPr>
          <p:cNvPr id="37" name="TextBox 36"/>
          <p:cNvSpPr txBox="1"/>
          <p:nvPr/>
        </p:nvSpPr>
        <p:spPr>
          <a:xfrm>
            <a:off x="6934200" y="579437"/>
            <a:ext cx="16323699" cy="523220"/>
          </a:xfrm>
          <a:prstGeom prst="rect">
            <a:avLst/>
          </a:prstGeom>
          <a:noFill/>
        </p:spPr>
        <p:txBody>
          <a:bodyPr wrap="none" rtlCol="0">
            <a:spAutoFit/>
          </a:bodyPr>
          <a:lstStyle/>
          <a:p>
            <a:r>
              <a:rPr lang="hu-HU" b="1" dirty="0" smtClean="0"/>
              <a:t>XIVth International Congress of Quantum </a:t>
            </a:r>
            <a:r>
              <a:rPr lang="hu-HU" b="1" dirty="0" smtClean="0"/>
              <a:t>Chemistry,</a:t>
            </a:r>
            <a:r>
              <a:rPr lang="en-US" dirty="0" smtClean="0"/>
              <a:t> </a:t>
            </a:r>
            <a:r>
              <a:rPr lang="hu-HU" dirty="0" smtClean="0"/>
              <a:t>Boulder,</a:t>
            </a:r>
            <a:r>
              <a:rPr lang="en-US" dirty="0" smtClean="0"/>
              <a:t> </a:t>
            </a:r>
            <a:r>
              <a:rPr lang="hu-HU" dirty="0" smtClean="0"/>
              <a:t>Colorado</a:t>
            </a:r>
            <a:r>
              <a:rPr lang="hu-HU" dirty="0" smtClean="0"/>
              <a:t>. June 25 - June </a:t>
            </a:r>
            <a:r>
              <a:rPr lang="hu-HU" dirty="0" smtClean="0"/>
              <a:t>30</a:t>
            </a:r>
            <a:r>
              <a:rPr lang="en-US" dirty="0" smtClean="0"/>
              <a:t>, 2</a:t>
            </a:r>
            <a:r>
              <a:rPr lang="hu-HU" dirty="0" smtClean="0"/>
              <a:t>012.</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15925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15925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1940</TotalTime>
  <Words>1691</Words>
  <Application>Microsoft PowerPoint</Application>
  <PresentationFormat>Custom</PresentationFormat>
  <Paragraphs>182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Company>ELTE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Fogarasi</dc:creator>
  <cp:lastModifiedBy>fg</cp:lastModifiedBy>
  <cp:revision>128</cp:revision>
  <dcterms:created xsi:type="dcterms:W3CDTF">2009-06-07T08:38:17Z</dcterms:created>
  <dcterms:modified xsi:type="dcterms:W3CDTF">2012-07-16T09:14:57Z</dcterms:modified>
</cp:coreProperties>
</file>